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sldIdLst>
    <p:sldId id="256" r:id="rId2"/>
    <p:sldId id="283" r:id="rId3"/>
    <p:sldId id="285" r:id="rId4"/>
    <p:sldId id="282" r:id="rId5"/>
    <p:sldId id="257" r:id="rId6"/>
    <p:sldId id="259" r:id="rId7"/>
    <p:sldId id="269" r:id="rId8"/>
    <p:sldId id="270" r:id="rId9"/>
    <p:sldId id="271" r:id="rId10"/>
    <p:sldId id="272" r:id="rId11"/>
    <p:sldId id="273" r:id="rId12"/>
    <p:sldId id="275" r:id="rId13"/>
    <p:sldId id="274" r:id="rId14"/>
    <p:sldId id="260" r:id="rId15"/>
    <p:sldId id="278" r:id="rId16"/>
    <p:sldId id="279" r:id="rId17"/>
    <p:sldId id="280" r:id="rId18"/>
    <p:sldId id="281" r:id="rId19"/>
    <p:sldId id="261" r:id="rId20"/>
    <p:sldId id="262" r:id="rId21"/>
    <p:sldId id="263" r:id="rId22"/>
    <p:sldId id="264" r:id="rId23"/>
    <p:sldId id="265" r:id="rId24"/>
    <p:sldId id="286" r:id="rId25"/>
    <p:sldId id="266" r:id="rId26"/>
    <p:sldId id="27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610CB-B1C8-49EF-BF28-07D358DB9423}" type="datetimeFigureOut">
              <a:rPr lang="en-US" smtClean="0"/>
              <a:pPr/>
              <a:t>5/26/2018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B66E8-F0E7-4367-B8B0-3C15C2F854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BB66E8-F0E7-4367-B8B0-3C15C2F85405}"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A6C4ADE-6BA4-4DA9-821B-8FC2590C609B}" type="datetime1">
              <a:rPr lang="en-US" smtClean="0"/>
              <a:pPr/>
              <a:t>5/26/2018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126972D-8277-4B3B-96B8-1CEEEAAEC79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C5D428-1034-4BB8-8810-0C9C57D30A7C}" type="datetime1">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6972D-8277-4B3B-96B8-1CEEEAAEC797}" type="slidenum">
              <a:rPr lang="en-US" smtClean="0"/>
              <a:pPr/>
              <a:t>‹#›</a:t>
            </a:fld>
            <a:endParaRPr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68274B-C4C3-49E1-9C74-DFCD0528CF11}" type="datetime1">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6972D-8277-4B3B-96B8-1CEEEAAEC797}" type="slidenum">
              <a:rPr lang="en-US" smtClean="0"/>
              <a:pPr/>
              <a:t>‹#›</a:t>
            </a:fld>
            <a:endParaRPr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D3193D-1FC3-4DC1-9A9D-B4342870C004}" type="datetime1">
              <a:rPr lang="en-US" smtClean="0"/>
              <a:pPr/>
              <a:t>5/26/2018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6972D-8277-4B3B-96B8-1CEEEAAEC79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7D849C-DF51-4583-8554-0C523BE793A3}" type="datetime1">
              <a:rPr lang="en-US" smtClean="0"/>
              <a:pPr/>
              <a:t>5/26/2018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126972D-8277-4B3B-96B8-1CEEEAAEC79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9BE0E02-BD08-4B30-B7BF-36AD183A2B9E}" type="datetime1">
              <a:rPr lang="en-US" smtClean="0"/>
              <a:pPr/>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6972D-8277-4B3B-96B8-1CEEEAAEC79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DD7A39-E554-414A-82EB-9A0D8494D48C}" type="datetime1">
              <a:rPr lang="en-US" smtClean="0"/>
              <a:pPr/>
              <a:t>5/26/2018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6972D-8277-4B3B-96B8-1CEEEAAEC79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B21FAF-7354-45BB-B34C-070BAE707F2A}" type="datetime1">
              <a:rPr lang="en-US" smtClean="0"/>
              <a:pPr/>
              <a:t>5/26/2018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6972D-8277-4B3B-96B8-1CEEEAAEC797}" type="slidenum">
              <a:rPr lang="en-US" smtClean="0"/>
              <a:pPr/>
              <a:t>‹#›</a:t>
            </a:fld>
            <a:endParaRPr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79993-089C-4EE4-967A-E06B03333842}" type="datetime1">
              <a:rPr lang="en-US" smtClean="0"/>
              <a:pPr/>
              <a:t>5/26/2018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6972D-8277-4B3B-96B8-1CEEEAAEC797}" type="slidenum">
              <a:rPr lang="en-US" smtClean="0"/>
              <a:pPr/>
              <a:t>‹#›</a:t>
            </a:fld>
            <a:endParaRPr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5FB3FA-2D5B-483E-A92C-1410D383EDD7}" type="datetime1">
              <a:rPr lang="en-US" smtClean="0"/>
              <a:pPr/>
              <a:t>5/26/2018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6972D-8277-4B3B-96B8-1CEEEAAEC79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AF9279-F697-4BEC-88DA-AD3542DB74C1}" type="datetime1">
              <a:rPr lang="en-US" smtClean="0"/>
              <a:pPr/>
              <a:t>5/26/2018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126972D-8277-4B3B-96B8-1CEEEAAEC79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6E929C3-7E3F-4301-8036-621F0E130815}" type="datetime1">
              <a:rPr lang="en-US" smtClean="0"/>
              <a:pPr/>
              <a:t>5/26/2018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126972D-8277-4B3B-96B8-1CEEEAAEC7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wipe dir="d"/>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26" Type="http://schemas.openxmlformats.org/officeDocument/2006/relationships/image" Target="../media/image67.jpeg"/><Relationship Id="rId39" Type="http://schemas.openxmlformats.org/officeDocument/2006/relationships/image" Target="../media/image80.png"/><Relationship Id="rId3" Type="http://schemas.openxmlformats.org/officeDocument/2006/relationships/image" Target="../media/image44.jpeg"/><Relationship Id="rId21" Type="http://schemas.openxmlformats.org/officeDocument/2006/relationships/image" Target="../media/image62.gif"/><Relationship Id="rId34" Type="http://schemas.openxmlformats.org/officeDocument/2006/relationships/image" Target="../media/image75.jpeg"/><Relationship Id="rId42" Type="http://schemas.openxmlformats.org/officeDocument/2006/relationships/image" Target="../media/image83.pn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5" Type="http://schemas.openxmlformats.org/officeDocument/2006/relationships/image" Target="../media/image66.jpeg"/><Relationship Id="rId33" Type="http://schemas.openxmlformats.org/officeDocument/2006/relationships/image" Target="../media/image74.png"/><Relationship Id="rId38" Type="http://schemas.openxmlformats.org/officeDocument/2006/relationships/image" Target="../media/image79.png"/><Relationship Id="rId2" Type="http://schemas.openxmlformats.org/officeDocument/2006/relationships/notesSlide" Target="../notesSlides/notesSlide1.xml"/><Relationship Id="rId16" Type="http://schemas.openxmlformats.org/officeDocument/2006/relationships/image" Target="../media/image57.jpeg"/><Relationship Id="rId20" Type="http://schemas.openxmlformats.org/officeDocument/2006/relationships/image" Target="../media/image61.jpeg"/><Relationship Id="rId29" Type="http://schemas.openxmlformats.org/officeDocument/2006/relationships/image" Target="../media/image70.jpeg"/><Relationship Id="rId41"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24" Type="http://schemas.openxmlformats.org/officeDocument/2006/relationships/image" Target="../media/image65.jpeg"/><Relationship Id="rId32" Type="http://schemas.openxmlformats.org/officeDocument/2006/relationships/image" Target="../media/image73.jpeg"/><Relationship Id="rId37" Type="http://schemas.openxmlformats.org/officeDocument/2006/relationships/image" Target="../media/image78.png"/><Relationship Id="rId40" Type="http://schemas.openxmlformats.org/officeDocument/2006/relationships/image" Target="../media/image81.png"/><Relationship Id="rId5" Type="http://schemas.openxmlformats.org/officeDocument/2006/relationships/image" Target="../media/image46.gif"/><Relationship Id="rId15" Type="http://schemas.openxmlformats.org/officeDocument/2006/relationships/image" Target="../media/image56.jpeg"/><Relationship Id="rId23" Type="http://schemas.openxmlformats.org/officeDocument/2006/relationships/image" Target="../media/image64.jpeg"/><Relationship Id="rId28" Type="http://schemas.openxmlformats.org/officeDocument/2006/relationships/image" Target="../media/image69.jpeg"/><Relationship Id="rId36" Type="http://schemas.openxmlformats.org/officeDocument/2006/relationships/image" Target="../media/image77.png"/><Relationship Id="rId10" Type="http://schemas.openxmlformats.org/officeDocument/2006/relationships/image" Target="../media/image51.jpeg"/><Relationship Id="rId19" Type="http://schemas.openxmlformats.org/officeDocument/2006/relationships/image" Target="../media/image60.jpeg"/><Relationship Id="rId31" Type="http://schemas.openxmlformats.org/officeDocument/2006/relationships/image" Target="../media/image72.jpe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5.jpeg"/><Relationship Id="rId22" Type="http://schemas.openxmlformats.org/officeDocument/2006/relationships/image" Target="../media/image63.jpeg"/><Relationship Id="rId27" Type="http://schemas.openxmlformats.org/officeDocument/2006/relationships/image" Target="../media/image68.jpeg"/><Relationship Id="rId30" Type="http://schemas.openxmlformats.org/officeDocument/2006/relationships/image" Target="../media/image71.jpeg"/><Relationship Id="rId35"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hyperlink" Target="mailto:kaushal.mba22@yahoo.in" TargetMode="External"/><Relationship Id="rId2" Type="http://schemas.openxmlformats.org/officeDocument/2006/relationships/hyperlink" Target="mailto:jayhindfoundry2000@yahoo.com" TargetMode="External"/><Relationship Id="rId1" Type="http://schemas.openxmlformats.org/officeDocument/2006/relationships/slideLayout" Target="../slideLayouts/slideLayout2.xml"/><Relationship Id="rId4" Type="http://schemas.openxmlformats.org/officeDocument/2006/relationships/hyperlink" Target="http://www.jayhindfoundry.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7848600" cy="3352800"/>
          </a:xfrm>
        </p:spPr>
        <p:txBody>
          <a:bodyPr/>
          <a:lstStyle/>
          <a:p>
            <a:r>
              <a:rPr lang="en-US" dirty="0" smtClean="0">
                <a:solidFill>
                  <a:schemeClr val="tx2">
                    <a:lumMod val="60000"/>
                    <a:lumOff val="40000"/>
                  </a:schemeClr>
                </a:solidFill>
              </a:rPr>
              <a:t>Source of cast iron &amp; S.G iron casting</a:t>
            </a:r>
          </a:p>
          <a:p>
            <a:r>
              <a:rPr lang="en-US" dirty="0" smtClean="0">
                <a:solidFill>
                  <a:schemeClr val="tx2">
                    <a:lumMod val="60000"/>
                    <a:lumOff val="40000"/>
                  </a:schemeClr>
                </a:solidFill>
              </a:rPr>
              <a:t>                                                                  since 1991</a:t>
            </a:r>
          </a:p>
          <a:p>
            <a:r>
              <a:rPr lang="en-US" sz="2400" dirty="0" smtClean="0"/>
              <a:t>Near </a:t>
            </a:r>
            <a:r>
              <a:rPr lang="en-US" sz="2400" dirty="0" err="1" smtClean="0"/>
              <a:t>Jayhind</a:t>
            </a:r>
            <a:r>
              <a:rPr lang="en-US" sz="2400" dirty="0" smtClean="0"/>
              <a:t> weight bridge, </a:t>
            </a:r>
            <a:r>
              <a:rPr lang="en-US" sz="2400" dirty="0" err="1" smtClean="0"/>
              <a:t>opp</a:t>
            </a:r>
            <a:r>
              <a:rPr lang="en-US" sz="2400" dirty="0" smtClean="0"/>
              <a:t> water tank, </a:t>
            </a:r>
            <a:r>
              <a:rPr lang="en-US" sz="2400" dirty="0" err="1" smtClean="0"/>
              <a:t>anil</a:t>
            </a:r>
            <a:r>
              <a:rPr lang="en-US" sz="2400" dirty="0" smtClean="0"/>
              <a:t> starch road, </a:t>
            </a:r>
            <a:r>
              <a:rPr lang="en-US" sz="2400" dirty="0" err="1" smtClean="0"/>
              <a:t>Memco</a:t>
            </a:r>
            <a:r>
              <a:rPr lang="en-US" sz="2400" dirty="0" smtClean="0"/>
              <a:t>, </a:t>
            </a:r>
            <a:r>
              <a:rPr lang="en-US" sz="2400" dirty="0" err="1" smtClean="0"/>
              <a:t>Naroda</a:t>
            </a:r>
            <a:r>
              <a:rPr lang="en-US" sz="2400" dirty="0" smtClean="0"/>
              <a:t>, Ahmedabad-380025.</a:t>
            </a:r>
          </a:p>
          <a:p>
            <a:r>
              <a:rPr lang="en-US" sz="2400" dirty="0" smtClean="0"/>
              <a:t>Contact: 079-22203734</a:t>
            </a:r>
            <a:endParaRPr lang="en-US" sz="2400" dirty="0">
              <a:solidFill>
                <a:schemeClr val="tx2">
                  <a:lumMod val="60000"/>
                  <a:lumOff val="40000"/>
                </a:schemeClr>
              </a:solidFill>
            </a:endParaRPr>
          </a:p>
          <a:p>
            <a:r>
              <a:rPr lang="en-US" sz="2400" dirty="0" smtClean="0">
                <a:solidFill>
                  <a:schemeClr val="tx2">
                    <a:lumMod val="60000"/>
                    <a:lumOff val="40000"/>
                  </a:schemeClr>
                </a:solidFill>
              </a:rPr>
              <a:t>Email : jayhind.jitendra@gmail.com</a:t>
            </a:r>
            <a:endParaRPr lang="en-US" sz="2400" dirty="0" smtClean="0"/>
          </a:p>
        </p:txBody>
      </p:sp>
      <p:sp>
        <p:nvSpPr>
          <p:cNvPr id="4" name="Slide Number Placeholder 3"/>
          <p:cNvSpPr>
            <a:spLocks noGrp="1"/>
          </p:cNvSpPr>
          <p:nvPr>
            <p:ph type="sldNum" sz="quarter" idx="12"/>
          </p:nvPr>
        </p:nvSpPr>
        <p:spPr/>
        <p:txBody>
          <a:bodyPr/>
          <a:lstStyle/>
          <a:p>
            <a:fld id="{5126972D-8277-4B3B-96B8-1CEEEAAEC797}" type="slidenum">
              <a:rPr lang="en-US" smtClean="0"/>
              <a:pPr/>
              <a:t>1</a:t>
            </a:fld>
            <a:endParaRPr lang="en-US"/>
          </a:p>
        </p:txBody>
      </p:sp>
      <p:sp>
        <p:nvSpPr>
          <p:cNvPr id="2" name="Title 1"/>
          <p:cNvSpPr>
            <a:spLocks noGrp="1"/>
          </p:cNvSpPr>
          <p:nvPr>
            <p:ph type="ctrTitle"/>
          </p:nvPr>
        </p:nvSpPr>
        <p:spPr/>
        <p:txBody>
          <a:bodyPr>
            <a:normAutofit/>
          </a:bodyPr>
          <a:lstStyle/>
          <a:p>
            <a:r>
              <a:rPr lang="en-US" sz="7200" b="1" dirty="0" smtClean="0"/>
              <a:t>JAYHIND FOUNDRY</a:t>
            </a:r>
            <a:endParaRPr lang="en-US" sz="7200" b="1" dirty="0"/>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Machining facility</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10</a:t>
            </a:fld>
            <a:endParaRPr lang="en-US"/>
          </a:p>
        </p:txBody>
      </p:sp>
      <p:sp>
        <p:nvSpPr>
          <p:cNvPr id="3" name="Content Placeholder 2"/>
          <p:cNvSpPr>
            <a:spLocks noGrp="1"/>
          </p:cNvSpPr>
          <p:nvPr>
            <p:ph sz="quarter" idx="1"/>
          </p:nvPr>
        </p:nvSpPr>
        <p:spPr/>
        <p:txBody>
          <a:bodyPr/>
          <a:lstStyle/>
          <a:p>
            <a:r>
              <a:rPr lang="en-US" sz="3200" dirty="0" smtClean="0"/>
              <a:t>Conventional </a:t>
            </a:r>
            <a:r>
              <a:rPr lang="en-US" sz="3200" dirty="0" err="1" smtClean="0"/>
              <a:t>leath</a:t>
            </a:r>
            <a:r>
              <a:rPr lang="en-US" sz="3200" dirty="0" smtClean="0"/>
              <a:t> machine.</a:t>
            </a:r>
          </a:p>
          <a:p>
            <a:r>
              <a:rPr lang="en-US" sz="3200" dirty="0" smtClean="0"/>
              <a:t>C N C machine.</a:t>
            </a:r>
          </a:p>
          <a:p>
            <a:r>
              <a:rPr lang="en-US" sz="3200" dirty="0" smtClean="0"/>
              <a:t>V M C machine.</a:t>
            </a:r>
          </a:p>
          <a:p>
            <a:r>
              <a:rPr lang="en-US" sz="3200" dirty="0" smtClean="0"/>
              <a:t>We have develop vendor surrounding our premises for machining.  Around 40 vendors.</a:t>
            </a:r>
          </a:p>
          <a:p>
            <a:r>
              <a:rPr lang="en-US" sz="3200" dirty="0" smtClean="0"/>
              <a:t>We can </a:t>
            </a:r>
            <a:r>
              <a:rPr lang="en-US" sz="3200" dirty="0" err="1" smtClean="0"/>
              <a:t>dispach</a:t>
            </a:r>
            <a:r>
              <a:rPr lang="en-US" sz="3200" dirty="0" smtClean="0"/>
              <a:t> casting with machine with help of our vendors</a:t>
            </a:r>
            <a:r>
              <a:rPr lang="en-US" dirty="0" smtClean="0"/>
              <a:t>.</a:t>
            </a:r>
            <a:endParaRPr lang="en-US" dirty="0"/>
          </a:p>
        </p:txBody>
      </p:sp>
      <p:pic>
        <p:nvPicPr>
          <p:cNvPr id="19457" name="Picture 1"/>
          <p:cNvPicPr>
            <a:picLocks noChangeAspect="1" noChangeArrowheads="1"/>
          </p:cNvPicPr>
          <p:nvPr/>
        </p:nvPicPr>
        <p:blipFill>
          <a:blip r:embed="rId2"/>
          <a:srcRect/>
          <a:stretch>
            <a:fillRect/>
          </a:stretch>
        </p:blipFill>
        <p:spPr bwMode="auto">
          <a:xfrm>
            <a:off x="1447800" y="5105400"/>
            <a:ext cx="2619375" cy="1514475"/>
          </a:xfrm>
          <a:prstGeom prst="rect">
            <a:avLst/>
          </a:prstGeom>
          <a:noFill/>
          <a:ln w="9525">
            <a:noFill/>
            <a:miter lim="800000"/>
            <a:headEnd/>
            <a:tailEnd/>
          </a:ln>
          <a:effectLst/>
        </p:spPr>
      </p:pic>
      <p:pic>
        <p:nvPicPr>
          <p:cNvPr id="19458" name="Picture 2"/>
          <p:cNvPicPr>
            <a:picLocks noChangeAspect="1" noChangeArrowheads="1"/>
          </p:cNvPicPr>
          <p:nvPr/>
        </p:nvPicPr>
        <p:blipFill>
          <a:blip r:embed="rId3"/>
          <a:srcRect/>
          <a:stretch>
            <a:fillRect/>
          </a:stretch>
        </p:blipFill>
        <p:spPr bwMode="auto">
          <a:xfrm>
            <a:off x="5029200" y="4610100"/>
            <a:ext cx="2028825" cy="1866900"/>
          </a:xfrm>
          <a:prstGeom prst="rect">
            <a:avLst/>
          </a:prstGeom>
          <a:noFill/>
          <a:ln w="9525">
            <a:noFill/>
            <a:miter lim="800000"/>
            <a:headEnd/>
            <a:tailEnd/>
          </a:ln>
          <a:effectLst/>
        </p:spPr>
      </p:pic>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shop</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11</a:t>
            </a:fld>
            <a:endParaRPr lang="en-US"/>
          </a:p>
        </p:txBody>
      </p:sp>
      <p:sp>
        <p:nvSpPr>
          <p:cNvPr id="3" name="Content Placeholder 2"/>
          <p:cNvSpPr>
            <a:spLocks noGrp="1"/>
          </p:cNvSpPr>
          <p:nvPr>
            <p:ph sz="quarter" idx="1"/>
          </p:nvPr>
        </p:nvSpPr>
        <p:spPr/>
        <p:txBody>
          <a:bodyPr>
            <a:normAutofit/>
          </a:bodyPr>
          <a:lstStyle/>
          <a:p>
            <a:r>
              <a:rPr lang="en-US" sz="3200" dirty="0" smtClean="0"/>
              <a:t>We have own conventional pattern shop in our premises.</a:t>
            </a:r>
          </a:p>
          <a:p>
            <a:r>
              <a:rPr lang="en-US" sz="3200" dirty="0" smtClean="0"/>
              <a:t>We have sub vendor who has C N C and V M C machine for making aluminum pattern for match plate.</a:t>
            </a:r>
          </a:p>
          <a:p>
            <a:r>
              <a:rPr lang="en-US" sz="3200" dirty="0" smtClean="0"/>
              <a:t>By providing drawing or sample we can submit the sample within 25 days.</a:t>
            </a:r>
            <a:endParaRPr lang="en-US" sz="3200" dirty="0"/>
          </a:p>
        </p:txBody>
      </p:sp>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Autofit/>
          </a:bodyPr>
          <a:lstStyle/>
          <a:p>
            <a:r>
              <a:rPr lang="en-US" sz="4400" dirty="0" smtClean="0"/>
              <a:t>Facility provided to customer</a:t>
            </a:r>
            <a:endParaRPr lang="en-US" sz="4400" dirty="0"/>
          </a:p>
        </p:txBody>
      </p:sp>
      <p:sp>
        <p:nvSpPr>
          <p:cNvPr id="4" name="Slide Number Placeholder 3"/>
          <p:cNvSpPr>
            <a:spLocks noGrp="1"/>
          </p:cNvSpPr>
          <p:nvPr>
            <p:ph type="sldNum" sz="quarter" idx="12"/>
          </p:nvPr>
        </p:nvSpPr>
        <p:spPr/>
        <p:txBody>
          <a:bodyPr/>
          <a:lstStyle/>
          <a:p>
            <a:fld id="{5126972D-8277-4B3B-96B8-1CEEEAAEC797}" type="slidenum">
              <a:rPr lang="en-US" sz="2800" smtClean="0"/>
              <a:pPr/>
              <a:t>12</a:t>
            </a:fld>
            <a:endParaRPr lang="en-US" sz="2800"/>
          </a:p>
        </p:txBody>
      </p:sp>
      <p:sp>
        <p:nvSpPr>
          <p:cNvPr id="3" name="Content Placeholder 2"/>
          <p:cNvSpPr>
            <a:spLocks noGrp="1"/>
          </p:cNvSpPr>
          <p:nvPr>
            <p:ph sz="quarter" idx="1"/>
          </p:nvPr>
        </p:nvSpPr>
        <p:spPr>
          <a:xfrm>
            <a:off x="914400" y="990600"/>
            <a:ext cx="7848600" cy="5867400"/>
          </a:xfrm>
        </p:spPr>
        <p:txBody>
          <a:bodyPr>
            <a:noAutofit/>
          </a:bodyPr>
          <a:lstStyle/>
          <a:p>
            <a:pPr>
              <a:buNone/>
            </a:pPr>
            <a:endParaRPr lang="en-US" sz="2800" dirty="0" smtClean="0"/>
          </a:p>
          <a:p>
            <a:r>
              <a:rPr lang="en-US" sz="2800" dirty="0" smtClean="0"/>
              <a:t>Provide quality &amp; quantity casting in time. </a:t>
            </a:r>
          </a:p>
          <a:p>
            <a:r>
              <a:rPr lang="en-US" sz="2800" dirty="0" smtClean="0"/>
              <a:t> As per drawing we develop pattern for the party. </a:t>
            </a:r>
          </a:p>
          <a:p>
            <a:r>
              <a:rPr lang="en-US" sz="2800" dirty="0" smtClean="0"/>
              <a:t>Provide services like emery, cheeping, grinding, sort-blasting, Red oxide ( if party require) </a:t>
            </a:r>
          </a:p>
          <a:p>
            <a:r>
              <a:rPr lang="en-US" sz="2800" dirty="0" smtClean="0"/>
              <a:t>Provide machined casting through vendor development. </a:t>
            </a:r>
          </a:p>
          <a:p>
            <a:r>
              <a:rPr lang="en-US" sz="2800" dirty="0" smtClean="0"/>
              <a:t>provide test certificate to customer for grade and mechanical composition of graph, tensile, micro testing etc </a:t>
            </a:r>
          </a:p>
          <a:p>
            <a:r>
              <a:rPr lang="en-US" sz="2800" dirty="0" smtClean="0"/>
              <a:t> Provide facility of third-party inspection. </a:t>
            </a:r>
          </a:p>
          <a:p>
            <a:r>
              <a:rPr lang="en-US" sz="2800" dirty="0" smtClean="0"/>
              <a:t> Quick problem solving </a:t>
            </a:r>
          </a:p>
          <a:p>
            <a:r>
              <a:rPr lang="en-US" sz="2800" dirty="0" smtClean="0"/>
              <a:t> We provide stock facility to customer </a:t>
            </a:r>
          </a:p>
          <a:p>
            <a:endParaRPr lang="en-US" sz="2800" dirty="0"/>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Process chart</a:t>
            </a:r>
            <a:br>
              <a:rPr lang="en-US" dirty="0" smtClean="0"/>
            </a:b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13</a:t>
            </a:fld>
            <a:endParaRPr lang="en-US"/>
          </a:p>
        </p:txBody>
      </p:sp>
      <p:pic>
        <p:nvPicPr>
          <p:cNvPr id="26626" name="Picture 2" descr="C:\Users\user\Pictures\My picture\process chatrs.jpg"/>
          <p:cNvPicPr>
            <a:picLocks noGrp="1" noChangeAspect="1" noChangeArrowheads="1"/>
          </p:cNvPicPr>
          <p:nvPr>
            <p:ph sz="quarter" idx="1"/>
          </p:nvPr>
        </p:nvPicPr>
        <p:blipFill>
          <a:blip r:embed="rId2"/>
          <a:stretch>
            <a:fillRect/>
          </a:stretch>
        </p:blipFill>
        <p:spPr bwMode="auto">
          <a:xfrm>
            <a:off x="685800" y="762000"/>
            <a:ext cx="7924800" cy="5791200"/>
          </a:xfrm>
          <a:prstGeom prst="rect">
            <a:avLst/>
          </a:prstGeom>
          <a:noFill/>
        </p:spPr>
      </p:pic>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 POWER</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14</a:t>
            </a:fld>
            <a:endParaRPr lang="en-US"/>
          </a:p>
        </p:txBody>
      </p:sp>
      <p:sp>
        <p:nvSpPr>
          <p:cNvPr id="3" name="Content Placeholder 2"/>
          <p:cNvSpPr>
            <a:spLocks noGrp="1"/>
          </p:cNvSpPr>
          <p:nvPr>
            <p:ph sz="quarter" idx="1"/>
          </p:nvPr>
        </p:nvSpPr>
        <p:spPr/>
        <p:txBody>
          <a:bodyPr/>
          <a:lstStyle/>
          <a:p>
            <a:r>
              <a:rPr lang="en-US" sz="3200" dirty="0" smtClean="0"/>
              <a:t>We have 600 man power in our group.</a:t>
            </a:r>
          </a:p>
          <a:p>
            <a:r>
              <a:rPr lang="en-US" sz="3200" dirty="0" smtClean="0"/>
              <a:t> 70 skilled staff.</a:t>
            </a:r>
          </a:p>
          <a:p>
            <a:r>
              <a:rPr lang="en-US" sz="3200" dirty="0" smtClean="0"/>
              <a:t>14 supervisor.</a:t>
            </a:r>
          </a:p>
          <a:p>
            <a:r>
              <a:rPr lang="en-US" sz="3200" dirty="0" smtClean="0"/>
              <a:t>18 manager..</a:t>
            </a:r>
          </a:p>
          <a:p>
            <a:r>
              <a:rPr lang="en-US" sz="3200" dirty="0" smtClean="0"/>
              <a:t>3 technical staff.</a:t>
            </a:r>
          </a:p>
          <a:p>
            <a:r>
              <a:rPr lang="en-US" sz="3200" dirty="0" smtClean="0"/>
              <a:t>18 admin staff</a:t>
            </a:r>
          </a:p>
          <a:p>
            <a:r>
              <a:rPr lang="en-US" sz="3200" dirty="0" smtClean="0"/>
              <a:t>477 semi skill</a:t>
            </a:r>
          </a:p>
          <a:p>
            <a:endParaRPr lang="en-US" dirty="0"/>
          </a:p>
        </p:txBody>
      </p:sp>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PROFILE</a:t>
            </a:r>
            <a:endParaRPr lang="en-US"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15</a:t>
            </a:fld>
            <a:endParaRPr lang="en-US"/>
          </a:p>
        </p:txBody>
      </p:sp>
      <p:pic>
        <p:nvPicPr>
          <p:cNvPr id="5" name="Content Placeholder 4" descr="http://www.himaccastings.com/products/submersible_pumps_and_valves_castings_img_1.jpg"/>
          <p:cNvPicPr>
            <a:picLocks noGrp="1"/>
          </p:cNvPicPr>
          <p:nvPr>
            <p:ph sz="quarter" idx="1"/>
          </p:nvPr>
        </p:nvPicPr>
        <p:blipFill>
          <a:blip r:embed="rId2"/>
          <a:srcRect/>
          <a:stretch>
            <a:fillRect/>
          </a:stretch>
        </p:blipFill>
        <p:spPr bwMode="auto">
          <a:xfrm>
            <a:off x="457200" y="1600200"/>
            <a:ext cx="2686050" cy="1847850"/>
          </a:xfrm>
          <a:prstGeom prst="rect">
            <a:avLst/>
          </a:prstGeom>
          <a:noFill/>
          <a:ln w="9525">
            <a:noFill/>
            <a:miter lim="800000"/>
            <a:headEnd/>
            <a:tailEnd/>
          </a:ln>
        </p:spPr>
      </p:pic>
      <p:pic>
        <p:nvPicPr>
          <p:cNvPr id="6" name="Picture 5" descr="http://www.himaccastings.com/products/submersible_pumps_and_valves_castings_img_2.jpg"/>
          <p:cNvPicPr/>
          <p:nvPr/>
        </p:nvPicPr>
        <p:blipFill>
          <a:blip r:embed="rId3"/>
          <a:srcRect/>
          <a:stretch>
            <a:fillRect/>
          </a:stretch>
        </p:blipFill>
        <p:spPr bwMode="auto">
          <a:xfrm>
            <a:off x="3124200" y="1600200"/>
            <a:ext cx="2686050" cy="1847850"/>
          </a:xfrm>
          <a:prstGeom prst="rect">
            <a:avLst/>
          </a:prstGeom>
          <a:noFill/>
          <a:ln w="9525">
            <a:noFill/>
            <a:miter lim="800000"/>
            <a:headEnd/>
            <a:tailEnd/>
          </a:ln>
        </p:spPr>
      </p:pic>
      <p:pic>
        <p:nvPicPr>
          <p:cNvPr id="7" name="Picture 6" descr="http://www.himaccastings.com/products/submersible_pumps_and_valves_castings_img_3.jpg"/>
          <p:cNvPicPr/>
          <p:nvPr/>
        </p:nvPicPr>
        <p:blipFill>
          <a:blip r:embed="rId4"/>
          <a:srcRect/>
          <a:stretch>
            <a:fillRect/>
          </a:stretch>
        </p:blipFill>
        <p:spPr bwMode="auto">
          <a:xfrm>
            <a:off x="5867400" y="1600200"/>
            <a:ext cx="2686050" cy="1847850"/>
          </a:xfrm>
          <a:prstGeom prst="rect">
            <a:avLst/>
          </a:prstGeom>
          <a:noFill/>
          <a:ln w="9525">
            <a:noFill/>
            <a:miter lim="800000"/>
            <a:headEnd/>
            <a:tailEnd/>
          </a:ln>
        </p:spPr>
      </p:pic>
      <p:pic>
        <p:nvPicPr>
          <p:cNvPr id="8" name="Picture 7" descr="http://www.himaccastings.com/products/submersible_pumps_and_valves_castings_img_4.jpg"/>
          <p:cNvPicPr/>
          <p:nvPr/>
        </p:nvPicPr>
        <p:blipFill>
          <a:blip r:embed="rId5"/>
          <a:srcRect/>
          <a:stretch>
            <a:fillRect/>
          </a:stretch>
        </p:blipFill>
        <p:spPr bwMode="auto">
          <a:xfrm>
            <a:off x="457200" y="3429000"/>
            <a:ext cx="2686050" cy="1847850"/>
          </a:xfrm>
          <a:prstGeom prst="rect">
            <a:avLst/>
          </a:prstGeom>
          <a:noFill/>
          <a:ln w="9525">
            <a:noFill/>
            <a:miter lim="800000"/>
            <a:headEnd/>
            <a:tailEnd/>
          </a:ln>
        </p:spPr>
      </p:pic>
      <p:pic>
        <p:nvPicPr>
          <p:cNvPr id="9" name="Picture 8" descr="http://www.himaccastings.com/products/submersible_pumps_and_valves_castings_img_6.jpg"/>
          <p:cNvPicPr/>
          <p:nvPr/>
        </p:nvPicPr>
        <p:blipFill>
          <a:blip r:embed="rId6"/>
          <a:srcRect/>
          <a:stretch>
            <a:fillRect/>
          </a:stretch>
        </p:blipFill>
        <p:spPr bwMode="auto">
          <a:xfrm>
            <a:off x="3124200" y="3352801"/>
            <a:ext cx="2743200" cy="1905000"/>
          </a:xfrm>
          <a:prstGeom prst="rect">
            <a:avLst/>
          </a:prstGeom>
          <a:noFill/>
          <a:ln w="9525">
            <a:noFill/>
            <a:miter lim="800000"/>
            <a:headEnd/>
            <a:tailEnd/>
          </a:ln>
        </p:spPr>
      </p:pic>
      <p:pic>
        <p:nvPicPr>
          <p:cNvPr id="10" name="Picture 9" descr="http://www.himaccastings.com/products/submersible_pumps_and_valves_castings_img_7.jpg"/>
          <p:cNvPicPr/>
          <p:nvPr/>
        </p:nvPicPr>
        <p:blipFill>
          <a:blip r:embed="rId7"/>
          <a:srcRect/>
          <a:stretch>
            <a:fillRect/>
          </a:stretch>
        </p:blipFill>
        <p:spPr bwMode="auto">
          <a:xfrm>
            <a:off x="5791200" y="3352800"/>
            <a:ext cx="2686050" cy="1847850"/>
          </a:xfrm>
          <a:prstGeom prst="rect">
            <a:avLst/>
          </a:prstGeom>
          <a:noFill/>
          <a:ln w="9525">
            <a:noFill/>
            <a:miter lim="800000"/>
            <a:headEnd/>
            <a:tailEnd/>
          </a:ln>
        </p:spPr>
      </p:pic>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PROFILE 2</a:t>
            </a:r>
            <a:endParaRPr lang="en-US"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16</a:t>
            </a:fld>
            <a:endParaRPr lang="en-US"/>
          </a:p>
        </p:txBody>
      </p:sp>
      <p:pic>
        <p:nvPicPr>
          <p:cNvPr id="5" name="Content Placeholder 4" descr="http://www.himaccastings.com/products/submersible_pumps_and_valves_castings_img_8.jpg"/>
          <p:cNvPicPr>
            <a:picLocks noGrp="1"/>
          </p:cNvPicPr>
          <p:nvPr>
            <p:ph sz="quarter" idx="1"/>
          </p:nvPr>
        </p:nvPicPr>
        <p:blipFill>
          <a:blip r:embed="rId2"/>
          <a:srcRect/>
          <a:stretch>
            <a:fillRect/>
          </a:stretch>
        </p:blipFill>
        <p:spPr bwMode="auto">
          <a:xfrm>
            <a:off x="228600" y="1447800"/>
            <a:ext cx="2686050" cy="1847850"/>
          </a:xfrm>
          <a:prstGeom prst="rect">
            <a:avLst/>
          </a:prstGeom>
          <a:noFill/>
          <a:ln w="9525">
            <a:noFill/>
            <a:miter lim="800000"/>
            <a:headEnd/>
            <a:tailEnd/>
          </a:ln>
        </p:spPr>
      </p:pic>
      <p:pic>
        <p:nvPicPr>
          <p:cNvPr id="6" name="Picture 5" descr="http://www.himaccastings.com/products/submersible_pumps_and_valves_castings_img_9.jpg"/>
          <p:cNvPicPr/>
          <p:nvPr/>
        </p:nvPicPr>
        <p:blipFill>
          <a:blip r:embed="rId3"/>
          <a:srcRect/>
          <a:stretch>
            <a:fillRect/>
          </a:stretch>
        </p:blipFill>
        <p:spPr bwMode="auto">
          <a:xfrm>
            <a:off x="2895600" y="1447800"/>
            <a:ext cx="2686050" cy="1847850"/>
          </a:xfrm>
          <a:prstGeom prst="rect">
            <a:avLst/>
          </a:prstGeom>
          <a:noFill/>
          <a:ln w="9525">
            <a:noFill/>
            <a:miter lim="800000"/>
            <a:headEnd/>
            <a:tailEnd/>
          </a:ln>
        </p:spPr>
      </p:pic>
      <p:pic>
        <p:nvPicPr>
          <p:cNvPr id="7" name="Picture 6" descr="http://www.himaccastings.com/products/submersible_pumps_and_valves_castings_img_10.jpg"/>
          <p:cNvPicPr/>
          <p:nvPr/>
        </p:nvPicPr>
        <p:blipFill>
          <a:blip r:embed="rId4"/>
          <a:srcRect/>
          <a:stretch>
            <a:fillRect/>
          </a:stretch>
        </p:blipFill>
        <p:spPr bwMode="auto">
          <a:xfrm>
            <a:off x="5562600" y="1447800"/>
            <a:ext cx="2686050" cy="1847850"/>
          </a:xfrm>
          <a:prstGeom prst="rect">
            <a:avLst/>
          </a:prstGeom>
          <a:noFill/>
          <a:ln w="9525">
            <a:noFill/>
            <a:miter lim="800000"/>
            <a:headEnd/>
            <a:tailEnd/>
          </a:ln>
        </p:spPr>
      </p:pic>
      <p:graphicFrame>
        <p:nvGraphicFramePr>
          <p:cNvPr id="8" name="Table 7"/>
          <p:cNvGraphicFramePr>
            <a:graphicFrameLocks noGrp="1"/>
          </p:cNvGraphicFramePr>
          <p:nvPr/>
        </p:nvGraphicFramePr>
        <p:xfrm>
          <a:off x="1524000" y="2189607"/>
          <a:ext cx="6096000" cy="2478786"/>
        </p:xfrm>
        <a:graphic>
          <a:graphicData uri="http://schemas.openxmlformats.org/drawingml/2006/table">
            <a:tbl>
              <a:tblPr/>
              <a:tblGrid>
                <a:gridCol w="3048000"/>
                <a:gridCol w="3048000"/>
              </a:tblGrid>
              <a:tr h="0">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1100">
                        <a:latin typeface="Calibri"/>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r>
                        <a:rPr lang="en-US" sz="1000">
                          <a:solidFill>
                            <a:srgbClr val="333333"/>
                          </a:solidFill>
                          <a:latin typeface="Arial"/>
                          <a:ea typeface="Times New Roman"/>
                          <a:cs typeface="Times New Roman"/>
                        </a:rPr>
                        <a:t> </a:t>
                      </a:r>
                      <a:endParaRPr lang="en-US" sz="1100">
                        <a:latin typeface="Calibri"/>
                        <a:ea typeface="Calibri"/>
                        <a:cs typeface="Times New Roman"/>
                      </a:endParaRPr>
                    </a:p>
                  </a:txBody>
                  <a:tcPr marL="0" marR="0" marT="0" marB="0">
                    <a:lnL>
                      <a:noFill/>
                    </a:lnL>
                    <a:lnR>
                      <a:noFill/>
                    </a:lnR>
                    <a:lnT>
                      <a:noFill/>
                    </a:lnT>
                    <a:lnB>
                      <a:noFill/>
                    </a:lnB>
                  </a:tcPr>
                </a:tc>
              </a:tr>
              <a:tr h="0">
                <a:tc>
                  <a:txBody>
                    <a:bodyPr/>
                    <a:lstStyle/>
                    <a:p>
                      <a:pPr marL="0" marR="0" algn="ctr">
                        <a:lnSpc>
                          <a:spcPts val="1500"/>
                        </a:lnSpc>
                        <a:spcBef>
                          <a:spcPts val="0"/>
                        </a:spcBef>
                        <a:spcAft>
                          <a:spcPts val="0"/>
                        </a:spcAft>
                      </a:pPr>
                      <a:endParaRPr lang="en-US" sz="1000">
                        <a:solidFill>
                          <a:srgbClr val="333333"/>
                        </a:solidFill>
                        <a:latin typeface="Arial"/>
                        <a:ea typeface="Times New Roman"/>
                        <a:cs typeface="Times New Roman"/>
                      </a:endParaRPr>
                    </a:p>
                  </a:txBody>
                  <a:tcPr marL="0" marR="0" marT="0" marB="0">
                    <a:lnL>
                      <a:noFill/>
                    </a:lnL>
                    <a:lnR>
                      <a:noFill/>
                    </a:lnR>
                    <a:lnT>
                      <a:noFill/>
                    </a:lnT>
                    <a:lnB>
                      <a:noFill/>
                    </a:lnB>
                  </a:tcPr>
                </a:tc>
                <a:tc>
                  <a:txBody>
                    <a:bodyPr/>
                    <a:lstStyle/>
                    <a:p>
                      <a:pPr marL="0" marR="0" algn="ctr">
                        <a:lnSpc>
                          <a:spcPts val="1500"/>
                        </a:lnSpc>
                        <a:spcBef>
                          <a:spcPts val="0"/>
                        </a:spcBef>
                        <a:spcAft>
                          <a:spcPts val="0"/>
                        </a:spcAft>
                      </a:pPr>
                      <a:endParaRPr lang="en-US" sz="1000" dirty="0">
                        <a:solidFill>
                          <a:srgbClr val="333333"/>
                        </a:solidFill>
                        <a:latin typeface="Arial"/>
                        <a:ea typeface="Times New Roman"/>
                        <a:cs typeface="Times New Roman"/>
                      </a:endParaRPr>
                    </a:p>
                  </a:txBody>
                  <a:tcPr marL="0" marR="0" marT="0" marB="0">
                    <a:lnL>
                      <a:noFill/>
                    </a:lnL>
                    <a:lnR>
                      <a:noFill/>
                    </a:lnR>
                    <a:lnT>
                      <a:noFill/>
                    </a:lnT>
                    <a:lnB>
                      <a:noFill/>
                    </a:lnB>
                  </a:tcPr>
                </a:tc>
              </a:tr>
            </a:tbl>
          </a:graphicData>
        </a:graphic>
      </p:graphicFrame>
      <p:pic>
        <p:nvPicPr>
          <p:cNvPr id="10252" name="Picture 24" descr="http://www.himaccastings.com/products/tractor_and_agriculture_castings_img_12.jpg"/>
          <p:cNvPicPr>
            <a:picLocks noChangeAspect="1" noChangeArrowheads="1"/>
          </p:cNvPicPr>
          <p:nvPr/>
        </p:nvPicPr>
        <p:blipFill>
          <a:blip r:embed="rId5"/>
          <a:srcRect/>
          <a:stretch>
            <a:fillRect/>
          </a:stretch>
        </p:blipFill>
        <p:spPr bwMode="auto">
          <a:xfrm>
            <a:off x="2895600" y="3276600"/>
            <a:ext cx="2686050" cy="1847850"/>
          </a:xfrm>
          <a:prstGeom prst="rect">
            <a:avLst/>
          </a:prstGeom>
          <a:noFill/>
        </p:spPr>
      </p:pic>
      <p:pic>
        <p:nvPicPr>
          <p:cNvPr id="10249" name="Picture 30" descr="http://www.himaccastings.com/products/tractor_and_agriculture_castings_img_2.jpg"/>
          <p:cNvPicPr>
            <a:picLocks noChangeAspect="1" noChangeArrowheads="1"/>
          </p:cNvPicPr>
          <p:nvPr/>
        </p:nvPicPr>
        <p:blipFill>
          <a:blip r:embed="rId6"/>
          <a:srcRect/>
          <a:stretch>
            <a:fillRect/>
          </a:stretch>
        </p:blipFill>
        <p:spPr bwMode="auto">
          <a:xfrm>
            <a:off x="228600" y="3200400"/>
            <a:ext cx="2686050" cy="1847850"/>
          </a:xfrm>
          <a:prstGeom prst="rect">
            <a:avLst/>
          </a:prstGeom>
          <a:noFill/>
        </p:spPr>
      </p:pic>
      <p:pic>
        <p:nvPicPr>
          <p:cNvPr id="10248" name="Picture 31" descr="http://www.himaccastings.com/products/tractor_and_agriculture_castings_img_3.jpg"/>
          <p:cNvPicPr>
            <a:picLocks noChangeAspect="1" noChangeArrowheads="1"/>
          </p:cNvPicPr>
          <p:nvPr/>
        </p:nvPicPr>
        <p:blipFill>
          <a:blip r:embed="rId7"/>
          <a:srcRect/>
          <a:stretch>
            <a:fillRect/>
          </a:stretch>
        </p:blipFill>
        <p:spPr bwMode="auto">
          <a:xfrm>
            <a:off x="5486400" y="3200400"/>
            <a:ext cx="2686050" cy="1847850"/>
          </a:xfrm>
          <a:prstGeom prst="rect">
            <a:avLst/>
          </a:prstGeom>
          <a:noFill/>
        </p:spPr>
      </p:pic>
      <p:pic>
        <p:nvPicPr>
          <p:cNvPr id="10246" name="Picture 33" descr="http://www.himaccastings.com/products/tractor_and_agriculture_castings_img_5.jpg"/>
          <p:cNvPicPr>
            <a:picLocks noChangeAspect="1" noChangeArrowheads="1"/>
          </p:cNvPicPr>
          <p:nvPr/>
        </p:nvPicPr>
        <p:blipFill>
          <a:blip r:embed="rId8"/>
          <a:srcRect/>
          <a:stretch>
            <a:fillRect/>
          </a:stretch>
        </p:blipFill>
        <p:spPr bwMode="auto">
          <a:xfrm>
            <a:off x="4800600" y="5010150"/>
            <a:ext cx="2686050" cy="1847850"/>
          </a:xfrm>
          <a:prstGeom prst="rect">
            <a:avLst/>
          </a:prstGeom>
          <a:noFill/>
        </p:spPr>
      </p:pic>
      <p:pic>
        <p:nvPicPr>
          <p:cNvPr id="10244" name="Picture 35" descr="http://www.himaccastings.com/products/tractor_and_agriculture_castings_img_7.jpg"/>
          <p:cNvPicPr>
            <a:picLocks noChangeAspect="1" noChangeArrowheads="1"/>
          </p:cNvPicPr>
          <p:nvPr/>
        </p:nvPicPr>
        <p:blipFill>
          <a:blip r:embed="rId9"/>
          <a:srcRect/>
          <a:stretch>
            <a:fillRect/>
          </a:stretch>
        </p:blipFill>
        <p:spPr bwMode="auto">
          <a:xfrm>
            <a:off x="1752600" y="5010150"/>
            <a:ext cx="2686050" cy="1847850"/>
          </a:xfrm>
          <a:prstGeom prst="rect">
            <a:avLst/>
          </a:prstGeom>
          <a:noFill/>
        </p:spPr>
      </p:pic>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PROFILE 3</a:t>
            </a:r>
            <a:endParaRPr lang="en-US"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17</a:t>
            </a:fld>
            <a:endParaRPr lang="en-US"/>
          </a:p>
        </p:txBody>
      </p:sp>
      <p:pic>
        <p:nvPicPr>
          <p:cNvPr id="5" name="Picture 25" descr="http://www.himaccastings.com/products/tractor_and_agriculture_castings_img_13.jpg"/>
          <p:cNvPicPr>
            <a:picLocks noGrp="1" noChangeAspect="1" noChangeArrowheads="1"/>
          </p:cNvPicPr>
          <p:nvPr>
            <p:ph sz="quarter" idx="1"/>
          </p:nvPr>
        </p:nvPicPr>
        <p:blipFill>
          <a:blip r:embed="rId2"/>
          <a:srcRect/>
          <a:stretch>
            <a:fillRect/>
          </a:stretch>
        </p:blipFill>
        <p:spPr bwMode="auto">
          <a:xfrm>
            <a:off x="228600" y="1524000"/>
            <a:ext cx="2686050" cy="1847850"/>
          </a:xfrm>
          <a:prstGeom prst="rect">
            <a:avLst/>
          </a:prstGeom>
          <a:noFill/>
        </p:spPr>
      </p:pic>
      <p:pic>
        <p:nvPicPr>
          <p:cNvPr id="6" name="Picture 38" descr="http://www.himaccastings.com/products/tractor_and_agriculture_castings_img_10.jpg"/>
          <p:cNvPicPr>
            <a:picLocks noChangeAspect="1" noChangeArrowheads="1"/>
          </p:cNvPicPr>
          <p:nvPr/>
        </p:nvPicPr>
        <p:blipFill>
          <a:blip r:embed="rId3"/>
          <a:srcRect/>
          <a:stretch>
            <a:fillRect/>
          </a:stretch>
        </p:blipFill>
        <p:spPr bwMode="auto">
          <a:xfrm>
            <a:off x="228600" y="3352800"/>
            <a:ext cx="2686050" cy="1847850"/>
          </a:xfrm>
          <a:prstGeom prst="rect">
            <a:avLst/>
          </a:prstGeom>
          <a:noFill/>
        </p:spPr>
      </p:pic>
      <p:pic>
        <p:nvPicPr>
          <p:cNvPr id="7" name="Picture 37" descr="http://www.himaccastings.com/products/tractor_and_agriculture_castings_img_9.jpg"/>
          <p:cNvPicPr>
            <a:picLocks noChangeAspect="1" noChangeArrowheads="1"/>
          </p:cNvPicPr>
          <p:nvPr/>
        </p:nvPicPr>
        <p:blipFill>
          <a:blip r:embed="rId4"/>
          <a:srcRect/>
          <a:stretch>
            <a:fillRect/>
          </a:stretch>
        </p:blipFill>
        <p:spPr bwMode="auto">
          <a:xfrm>
            <a:off x="2819400" y="1524000"/>
            <a:ext cx="2686050" cy="1847850"/>
          </a:xfrm>
          <a:prstGeom prst="rect">
            <a:avLst/>
          </a:prstGeom>
          <a:noFill/>
        </p:spPr>
      </p:pic>
      <p:pic>
        <p:nvPicPr>
          <p:cNvPr id="8" name="Picture 32" descr="http://www.himaccastings.com/products/tractor_and_agriculture_castings_img_4.jpg"/>
          <p:cNvPicPr>
            <a:picLocks noChangeAspect="1" noChangeArrowheads="1"/>
          </p:cNvPicPr>
          <p:nvPr/>
        </p:nvPicPr>
        <p:blipFill>
          <a:blip r:embed="rId5"/>
          <a:srcRect/>
          <a:stretch>
            <a:fillRect/>
          </a:stretch>
        </p:blipFill>
        <p:spPr bwMode="auto">
          <a:xfrm>
            <a:off x="2819400" y="3352800"/>
            <a:ext cx="2686050" cy="1847850"/>
          </a:xfrm>
          <a:prstGeom prst="rect">
            <a:avLst/>
          </a:prstGeom>
          <a:noFill/>
        </p:spPr>
      </p:pic>
      <p:pic>
        <p:nvPicPr>
          <p:cNvPr id="9" name="Picture 29" descr="http://www.himaccastings.com/products/tractor_and_agriculture_castings_img_1.jpg"/>
          <p:cNvPicPr>
            <a:picLocks noChangeAspect="1" noChangeArrowheads="1"/>
          </p:cNvPicPr>
          <p:nvPr/>
        </p:nvPicPr>
        <p:blipFill>
          <a:blip r:embed="rId6"/>
          <a:srcRect/>
          <a:stretch>
            <a:fillRect/>
          </a:stretch>
        </p:blipFill>
        <p:spPr bwMode="auto">
          <a:xfrm>
            <a:off x="5410200" y="1447800"/>
            <a:ext cx="2686050" cy="1847850"/>
          </a:xfrm>
          <a:prstGeom prst="rect">
            <a:avLst/>
          </a:prstGeom>
          <a:noFill/>
        </p:spPr>
      </p:pic>
      <p:pic>
        <p:nvPicPr>
          <p:cNvPr id="10" name="Picture 36" descr="http://www.himaccastings.com/products/tractor_and_agriculture_castings_img_8.jpg"/>
          <p:cNvPicPr>
            <a:picLocks noChangeAspect="1" noChangeArrowheads="1"/>
          </p:cNvPicPr>
          <p:nvPr/>
        </p:nvPicPr>
        <p:blipFill>
          <a:blip r:embed="rId7"/>
          <a:srcRect/>
          <a:stretch>
            <a:fillRect/>
          </a:stretch>
        </p:blipFill>
        <p:spPr bwMode="auto">
          <a:xfrm>
            <a:off x="5410200" y="3276600"/>
            <a:ext cx="2686050" cy="1847850"/>
          </a:xfrm>
          <a:prstGeom prst="rect">
            <a:avLst/>
          </a:prstGeom>
          <a:noFill/>
        </p:spPr>
      </p:pic>
      <p:pic>
        <p:nvPicPr>
          <p:cNvPr id="11" name="Picture 34" descr="http://www.himaccastings.com/products/tractor_and_agriculture_castings_img_6.jpg"/>
          <p:cNvPicPr>
            <a:picLocks noChangeAspect="1" noChangeArrowheads="1"/>
          </p:cNvPicPr>
          <p:nvPr/>
        </p:nvPicPr>
        <p:blipFill>
          <a:blip r:embed="rId8"/>
          <a:srcRect/>
          <a:stretch>
            <a:fillRect/>
          </a:stretch>
        </p:blipFill>
        <p:spPr bwMode="auto">
          <a:xfrm>
            <a:off x="1905000" y="5181600"/>
            <a:ext cx="2686050" cy="1466850"/>
          </a:xfrm>
          <a:prstGeom prst="rect">
            <a:avLst/>
          </a:prstGeom>
          <a:noFill/>
        </p:spPr>
      </p:pic>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700" dirty="0" smtClean="0"/>
              <a:t>Quality instrument </a:t>
            </a:r>
            <a:r>
              <a:rPr lang="en-US" dirty="0" smtClean="0"/>
              <a:t/>
            </a:r>
            <a:br>
              <a:rPr lang="en-US" dirty="0" smtClean="0"/>
            </a:br>
            <a:r>
              <a:rPr lang="en-US" dirty="0" err="1" smtClean="0"/>
              <a:t>Spectro</a:t>
            </a:r>
            <a:r>
              <a:rPr lang="en-US" dirty="0" smtClean="0"/>
              <a:t> meter </a:t>
            </a:r>
            <a:endParaRPr lang="en-US"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18</a:t>
            </a:fld>
            <a:endParaRPr lang="en-US"/>
          </a:p>
        </p:txBody>
      </p:sp>
      <p:pic>
        <p:nvPicPr>
          <p:cNvPr id="1026" name="Picture 2" descr="C:\Users\user\Documents\Bluetooth Folder\DSC_5190.jpg"/>
          <p:cNvPicPr>
            <a:picLocks noGrp="1" noChangeAspect="1" noChangeArrowheads="1"/>
          </p:cNvPicPr>
          <p:nvPr>
            <p:ph sz="quarter" idx="1"/>
          </p:nvPr>
        </p:nvPicPr>
        <p:blipFill>
          <a:blip r:embed="rId2" cstate="print"/>
          <a:srcRect/>
          <a:stretch>
            <a:fillRect/>
          </a:stretch>
        </p:blipFill>
        <p:spPr bwMode="auto">
          <a:xfrm>
            <a:off x="381000" y="1295400"/>
            <a:ext cx="8534400" cy="5029200"/>
          </a:xfrm>
          <a:prstGeom prst="rect">
            <a:avLst/>
          </a:prstGeom>
          <a:noFill/>
        </p:spPr>
      </p:pic>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639762"/>
          </a:xfrm>
        </p:spPr>
        <p:txBody>
          <a:bodyPr>
            <a:normAutofit fontScale="90000"/>
          </a:bodyPr>
          <a:lstStyle/>
          <a:p>
            <a:r>
              <a:rPr lang="en-US" dirty="0" smtClean="0"/>
              <a:t>Part-2</a:t>
            </a:r>
            <a:endParaRPr lang="en-US" dirty="0"/>
          </a:p>
        </p:txBody>
      </p:sp>
      <p:sp>
        <p:nvSpPr>
          <p:cNvPr id="6" name="Slide Number Placeholder 5"/>
          <p:cNvSpPr>
            <a:spLocks noGrp="1"/>
          </p:cNvSpPr>
          <p:nvPr>
            <p:ph type="sldNum" sz="quarter" idx="12"/>
          </p:nvPr>
        </p:nvSpPr>
        <p:spPr/>
        <p:txBody>
          <a:bodyPr/>
          <a:lstStyle/>
          <a:p>
            <a:fld id="{5126972D-8277-4B3B-96B8-1CEEEAAEC797}" type="slidenum">
              <a:rPr lang="en-US" smtClean="0"/>
              <a:pPr/>
              <a:t>19</a:t>
            </a:fld>
            <a:endParaRPr lang="en-US"/>
          </a:p>
        </p:txBody>
      </p:sp>
      <p:sp>
        <p:nvSpPr>
          <p:cNvPr id="3" name="Content Placeholder 2"/>
          <p:cNvSpPr>
            <a:spLocks noGrp="1"/>
          </p:cNvSpPr>
          <p:nvPr>
            <p:ph sz="quarter" idx="1"/>
          </p:nvPr>
        </p:nvSpPr>
        <p:spPr/>
        <p:txBody>
          <a:bodyPr>
            <a:normAutofit/>
          </a:bodyPr>
          <a:lstStyle/>
          <a:p>
            <a:pPr>
              <a:buNone/>
            </a:pPr>
            <a:r>
              <a:rPr lang="en-US" dirty="0" smtClean="0"/>
              <a:t>Carbon &amp; silicon analyzer. </a:t>
            </a:r>
          </a:p>
          <a:p>
            <a:endParaRPr lang="en-US" dirty="0" smtClean="0"/>
          </a:p>
          <a:p>
            <a:pPr>
              <a:buNone/>
            </a:pPr>
            <a:endParaRPr lang="en-US" dirty="0" smtClean="0"/>
          </a:p>
          <a:p>
            <a:pPr>
              <a:buNone/>
            </a:pPr>
            <a:endParaRPr lang="en-US" dirty="0" smtClean="0"/>
          </a:p>
          <a:p>
            <a:pPr>
              <a:buNone/>
            </a:pPr>
            <a:r>
              <a:rPr lang="en-US" dirty="0" smtClean="0"/>
              <a:t>Hardness tester machine.</a:t>
            </a:r>
          </a:p>
          <a:p>
            <a:pPr>
              <a:buNone/>
            </a:pPr>
            <a:endParaRPr lang="en-US" dirty="0"/>
          </a:p>
        </p:txBody>
      </p:sp>
      <p:pic>
        <p:nvPicPr>
          <p:cNvPr id="1026" name="Picture 2" descr="C:\Users\user\Pictures\My picture\c.i analyser.JPG"/>
          <p:cNvPicPr>
            <a:picLocks noChangeAspect="1" noChangeArrowheads="1"/>
          </p:cNvPicPr>
          <p:nvPr/>
        </p:nvPicPr>
        <p:blipFill>
          <a:blip r:embed="rId2"/>
          <a:srcRect/>
          <a:stretch>
            <a:fillRect/>
          </a:stretch>
        </p:blipFill>
        <p:spPr bwMode="auto">
          <a:xfrm>
            <a:off x="4876800" y="1143000"/>
            <a:ext cx="3416300" cy="2311400"/>
          </a:xfrm>
          <a:prstGeom prst="rect">
            <a:avLst/>
          </a:prstGeom>
          <a:noFill/>
        </p:spPr>
      </p:pic>
      <p:pic>
        <p:nvPicPr>
          <p:cNvPr id="1027" name="Picture 3" descr="C:\Users\user\Pictures\My picture\hardness tester machine.jpg"/>
          <p:cNvPicPr>
            <a:picLocks noChangeAspect="1" noChangeArrowheads="1"/>
          </p:cNvPicPr>
          <p:nvPr/>
        </p:nvPicPr>
        <p:blipFill>
          <a:blip r:embed="rId3"/>
          <a:srcRect/>
          <a:stretch>
            <a:fillRect/>
          </a:stretch>
        </p:blipFill>
        <p:spPr bwMode="auto">
          <a:xfrm>
            <a:off x="4724400" y="3581400"/>
            <a:ext cx="2286000" cy="2286000"/>
          </a:xfrm>
          <a:prstGeom prst="rect">
            <a:avLst/>
          </a:prstGeom>
          <a:noFill/>
        </p:spPr>
      </p:pic>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Vision &amp; Mission</a:t>
            </a:r>
            <a:endParaRPr lang="en-US"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2</a:t>
            </a:fld>
            <a:endParaRPr lang="en-US"/>
          </a:p>
        </p:txBody>
      </p:sp>
      <p:sp>
        <p:nvSpPr>
          <p:cNvPr id="4" name="Content Placeholder 3"/>
          <p:cNvSpPr>
            <a:spLocks noGrp="1"/>
          </p:cNvSpPr>
          <p:nvPr>
            <p:ph sz="quarter" idx="1"/>
          </p:nvPr>
        </p:nvSpPr>
        <p:spPr/>
        <p:txBody>
          <a:bodyPr>
            <a:normAutofit fontScale="92500" lnSpcReduction="10000"/>
          </a:bodyPr>
          <a:lstStyle/>
          <a:p>
            <a:r>
              <a:rPr lang="en-US" sz="3900" dirty="0" smtClean="0"/>
              <a:t>VISION</a:t>
            </a:r>
          </a:p>
          <a:p>
            <a:r>
              <a:rPr lang="en-US" dirty="0" smtClean="0"/>
              <a:t>“Our vision is to create benchmark manufacturing company for foundry industry to produce qualitative casting to satisfied customer through continuous improvement, adopt new technology, team work and creative use of human resource. </a:t>
            </a:r>
          </a:p>
          <a:p>
            <a:r>
              <a:rPr lang="en-US" sz="4300" dirty="0" smtClean="0"/>
              <a:t>Mission</a:t>
            </a:r>
          </a:p>
          <a:p>
            <a:r>
              <a:rPr lang="en-US" dirty="0" smtClean="0"/>
              <a:t>Our mission is to produce 15000 to 18000 MT per annum in the 4 consecutive year through Improvement in technology and process enhancement through which companies will provide the highest quality  products to our customers.</a:t>
            </a:r>
          </a:p>
          <a:p>
            <a:pPr>
              <a:buNone/>
            </a:pPr>
            <a:r>
              <a:rPr lang="en-US" dirty="0" smtClean="0"/>
              <a:t> </a:t>
            </a:r>
          </a:p>
          <a:p>
            <a:endParaRPr lang="en-US"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a:t>
            </a:r>
            <a:endParaRPr lang="en-US" dirty="0"/>
          </a:p>
        </p:txBody>
      </p:sp>
      <p:sp>
        <p:nvSpPr>
          <p:cNvPr id="6" name="Slide Number Placeholder 5"/>
          <p:cNvSpPr>
            <a:spLocks noGrp="1"/>
          </p:cNvSpPr>
          <p:nvPr>
            <p:ph type="sldNum" sz="quarter" idx="12"/>
          </p:nvPr>
        </p:nvSpPr>
        <p:spPr/>
        <p:txBody>
          <a:bodyPr/>
          <a:lstStyle/>
          <a:p>
            <a:fld id="{5126972D-8277-4B3B-96B8-1CEEEAAEC797}" type="slidenum">
              <a:rPr lang="en-US" smtClean="0"/>
              <a:pPr/>
              <a:t>20</a:t>
            </a:fld>
            <a:endParaRPr lang="en-US"/>
          </a:p>
        </p:txBody>
      </p:sp>
      <p:sp>
        <p:nvSpPr>
          <p:cNvPr id="3" name="Content Placeholder 2"/>
          <p:cNvSpPr>
            <a:spLocks noGrp="1"/>
          </p:cNvSpPr>
          <p:nvPr>
            <p:ph sz="quarter" idx="1"/>
          </p:nvPr>
        </p:nvSpPr>
        <p:spPr/>
        <p:txBody>
          <a:bodyPr>
            <a:normAutofit/>
          </a:bodyPr>
          <a:lstStyle/>
          <a:p>
            <a:r>
              <a:rPr lang="en-US" dirty="0" smtClean="0"/>
              <a:t>Muffle furnace.</a:t>
            </a:r>
          </a:p>
          <a:p>
            <a:endParaRPr lang="en-US" dirty="0" smtClean="0"/>
          </a:p>
          <a:p>
            <a:endParaRPr lang="en-US" dirty="0" smtClean="0"/>
          </a:p>
          <a:p>
            <a:endParaRPr lang="en-US" dirty="0" smtClean="0"/>
          </a:p>
          <a:p>
            <a:r>
              <a:rPr lang="en-US" dirty="0" smtClean="0"/>
              <a:t>Universal tensile machine.</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0" name="Picture 2" descr="C:\Users\user\Pictures\My picture\Muffle-Furnace-std.jpg"/>
          <p:cNvPicPr>
            <a:picLocks noChangeAspect="1" noChangeArrowheads="1"/>
          </p:cNvPicPr>
          <p:nvPr/>
        </p:nvPicPr>
        <p:blipFill>
          <a:blip r:embed="rId2"/>
          <a:srcRect/>
          <a:stretch>
            <a:fillRect/>
          </a:stretch>
        </p:blipFill>
        <p:spPr bwMode="auto">
          <a:xfrm>
            <a:off x="5867400" y="0"/>
            <a:ext cx="2771775" cy="3333750"/>
          </a:xfrm>
          <a:prstGeom prst="rect">
            <a:avLst/>
          </a:prstGeom>
          <a:noFill/>
        </p:spPr>
      </p:pic>
      <p:pic>
        <p:nvPicPr>
          <p:cNvPr id="2051" name="Picture 3" descr="C:\Users\user\Pictures\My picture\Universal-Testing-Machine.jpg"/>
          <p:cNvPicPr>
            <a:picLocks noChangeAspect="1" noChangeArrowheads="1"/>
          </p:cNvPicPr>
          <p:nvPr/>
        </p:nvPicPr>
        <p:blipFill>
          <a:blip r:embed="rId3"/>
          <a:srcRect/>
          <a:stretch>
            <a:fillRect/>
          </a:stretch>
        </p:blipFill>
        <p:spPr bwMode="auto">
          <a:xfrm>
            <a:off x="5257800" y="2895600"/>
            <a:ext cx="3657600" cy="3657600"/>
          </a:xfrm>
          <a:prstGeom prst="rect">
            <a:avLst/>
          </a:prstGeom>
          <a:noFill/>
        </p:spPr>
      </p:pic>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- 4</a:t>
            </a:r>
            <a:endParaRPr lang="en-US" dirty="0"/>
          </a:p>
        </p:txBody>
      </p:sp>
      <p:sp>
        <p:nvSpPr>
          <p:cNvPr id="6" name="Slide Number Placeholder 5"/>
          <p:cNvSpPr>
            <a:spLocks noGrp="1"/>
          </p:cNvSpPr>
          <p:nvPr>
            <p:ph type="sldNum" sz="quarter" idx="12"/>
          </p:nvPr>
        </p:nvSpPr>
        <p:spPr/>
        <p:txBody>
          <a:bodyPr/>
          <a:lstStyle/>
          <a:p>
            <a:fld id="{5126972D-8277-4B3B-96B8-1CEEEAAEC797}" type="slidenum">
              <a:rPr lang="en-US" smtClean="0"/>
              <a:pPr/>
              <a:t>21</a:t>
            </a:fld>
            <a:endParaRPr lang="en-US" dirty="0"/>
          </a:p>
        </p:txBody>
      </p:sp>
      <p:sp>
        <p:nvSpPr>
          <p:cNvPr id="3" name="Content Placeholder 2"/>
          <p:cNvSpPr>
            <a:spLocks noGrp="1"/>
          </p:cNvSpPr>
          <p:nvPr>
            <p:ph sz="quarter" idx="1"/>
          </p:nvPr>
        </p:nvSpPr>
        <p:spPr/>
        <p:txBody>
          <a:bodyPr>
            <a:normAutofit/>
          </a:bodyPr>
          <a:lstStyle/>
          <a:p>
            <a:r>
              <a:rPr lang="en-US" dirty="0" smtClean="0"/>
              <a:t>Micro scope analyzer.</a:t>
            </a:r>
          </a:p>
          <a:p>
            <a:endParaRPr lang="en-US" dirty="0" smtClean="0"/>
          </a:p>
          <a:p>
            <a:endParaRPr lang="en-US" dirty="0" smtClean="0"/>
          </a:p>
          <a:p>
            <a:endParaRPr lang="en-US" dirty="0" smtClean="0"/>
          </a:p>
          <a:p>
            <a:endParaRPr lang="en-US" dirty="0" smtClean="0"/>
          </a:p>
          <a:p>
            <a:endParaRPr lang="en-US" dirty="0" smtClean="0"/>
          </a:p>
          <a:p>
            <a:r>
              <a:rPr lang="en-US" dirty="0" smtClean="0"/>
              <a:t>Mould harness tester.</a:t>
            </a:r>
            <a:endParaRPr lang="en-US" dirty="0"/>
          </a:p>
        </p:txBody>
      </p:sp>
      <p:pic>
        <p:nvPicPr>
          <p:cNvPr id="3075" name="Picture 3" descr="C:\Users\user\Pictures\My picture\138_250D.JPG"/>
          <p:cNvPicPr>
            <a:picLocks noChangeAspect="1" noChangeArrowheads="1"/>
          </p:cNvPicPr>
          <p:nvPr/>
        </p:nvPicPr>
        <p:blipFill>
          <a:blip r:embed="rId2"/>
          <a:srcRect/>
          <a:stretch>
            <a:fillRect/>
          </a:stretch>
        </p:blipFill>
        <p:spPr bwMode="auto">
          <a:xfrm>
            <a:off x="2133600" y="2209800"/>
            <a:ext cx="7010400" cy="1901491"/>
          </a:xfrm>
          <a:prstGeom prst="rect">
            <a:avLst/>
          </a:prstGeom>
          <a:noFill/>
        </p:spPr>
      </p:pic>
      <p:pic>
        <p:nvPicPr>
          <p:cNvPr id="3076" name="Picture 4" descr="C:\Users\user\Pictures\My picture\mold hardness tester.jpg"/>
          <p:cNvPicPr>
            <a:picLocks noChangeAspect="1" noChangeArrowheads="1"/>
          </p:cNvPicPr>
          <p:nvPr/>
        </p:nvPicPr>
        <p:blipFill>
          <a:blip r:embed="rId3"/>
          <a:srcRect/>
          <a:stretch>
            <a:fillRect/>
          </a:stretch>
        </p:blipFill>
        <p:spPr bwMode="auto">
          <a:xfrm>
            <a:off x="5105400" y="4191000"/>
            <a:ext cx="3314700" cy="2438400"/>
          </a:xfrm>
          <a:prstGeom prst="rect">
            <a:avLst/>
          </a:prstGeom>
          <a:noFill/>
        </p:spPr>
      </p:pic>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-5</a:t>
            </a:r>
            <a:endParaRPr lang="en-US" dirty="0"/>
          </a:p>
        </p:txBody>
      </p:sp>
      <p:sp>
        <p:nvSpPr>
          <p:cNvPr id="6" name="Slide Number Placeholder 5"/>
          <p:cNvSpPr>
            <a:spLocks noGrp="1"/>
          </p:cNvSpPr>
          <p:nvPr>
            <p:ph type="sldNum" sz="quarter" idx="12"/>
          </p:nvPr>
        </p:nvSpPr>
        <p:spPr/>
        <p:txBody>
          <a:bodyPr/>
          <a:lstStyle/>
          <a:p>
            <a:fld id="{5126972D-8277-4B3B-96B8-1CEEEAAEC797}" type="slidenum">
              <a:rPr lang="en-US" smtClean="0"/>
              <a:pPr/>
              <a:t>22</a:t>
            </a:fld>
            <a:endParaRPr lang="en-US"/>
          </a:p>
        </p:txBody>
      </p:sp>
      <p:sp>
        <p:nvSpPr>
          <p:cNvPr id="3" name="Content Placeholder 2"/>
          <p:cNvSpPr>
            <a:spLocks noGrp="1"/>
          </p:cNvSpPr>
          <p:nvPr>
            <p:ph sz="quarter" idx="1"/>
          </p:nvPr>
        </p:nvSpPr>
        <p:spPr/>
        <p:txBody>
          <a:bodyPr/>
          <a:lstStyle/>
          <a:p>
            <a:r>
              <a:rPr lang="en-US" dirty="0" smtClean="0"/>
              <a:t>Rapid moisture tester</a:t>
            </a:r>
          </a:p>
          <a:p>
            <a:pPr>
              <a:buNone/>
            </a:pPr>
            <a:endParaRPr lang="en-US" dirty="0" smtClean="0"/>
          </a:p>
          <a:p>
            <a:endParaRPr lang="en-US" dirty="0" smtClean="0"/>
          </a:p>
          <a:p>
            <a:endParaRPr lang="en-US" dirty="0" smtClean="0"/>
          </a:p>
          <a:p>
            <a:r>
              <a:rPr lang="en-US" dirty="0" smtClean="0"/>
              <a:t>Permeability tester.</a:t>
            </a:r>
          </a:p>
          <a:p>
            <a:endParaRPr lang="en-US" dirty="0"/>
          </a:p>
        </p:txBody>
      </p:sp>
      <p:pic>
        <p:nvPicPr>
          <p:cNvPr id="4098" name="Picture 2" descr="C:\Users\user\Pictures\My picture\rapid moisture.jpg"/>
          <p:cNvPicPr>
            <a:picLocks noChangeAspect="1" noChangeArrowheads="1"/>
          </p:cNvPicPr>
          <p:nvPr/>
        </p:nvPicPr>
        <p:blipFill>
          <a:blip r:embed="rId2"/>
          <a:srcRect/>
          <a:stretch>
            <a:fillRect/>
          </a:stretch>
        </p:blipFill>
        <p:spPr bwMode="auto">
          <a:xfrm>
            <a:off x="4064000" y="1066800"/>
            <a:ext cx="5080000" cy="2971800"/>
          </a:xfrm>
          <a:prstGeom prst="rect">
            <a:avLst/>
          </a:prstGeom>
          <a:noFill/>
        </p:spPr>
      </p:pic>
      <p:pic>
        <p:nvPicPr>
          <p:cNvPr id="4099" name="Picture 3" descr="C:\Users\user\Pictures\My picture\permability.jpg"/>
          <p:cNvPicPr>
            <a:picLocks noChangeAspect="1" noChangeArrowheads="1"/>
          </p:cNvPicPr>
          <p:nvPr/>
        </p:nvPicPr>
        <p:blipFill>
          <a:blip r:embed="rId3"/>
          <a:srcRect/>
          <a:stretch>
            <a:fillRect/>
          </a:stretch>
        </p:blipFill>
        <p:spPr bwMode="auto">
          <a:xfrm>
            <a:off x="4495800" y="3581400"/>
            <a:ext cx="3352800" cy="2971800"/>
          </a:xfrm>
          <a:prstGeom prst="rect">
            <a:avLst/>
          </a:prstGeom>
          <a:noFill/>
        </p:spPr>
      </p:pic>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-6</a:t>
            </a:r>
            <a:endParaRPr lang="en-US" dirty="0"/>
          </a:p>
        </p:txBody>
      </p:sp>
      <p:sp>
        <p:nvSpPr>
          <p:cNvPr id="8" name="Slide Number Placeholder 7"/>
          <p:cNvSpPr>
            <a:spLocks noGrp="1"/>
          </p:cNvSpPr>
          <p:nvPr>
            <p:ph type="sldNum" sz="quarter" idx="12"/>
          </p:nvPr>
        </p:nvSpPr>
        <p:spPr/>
        <p:txBody>
          <a:bodyPr/>
          <a:lstStyle/>
          <a:p>
            <a:fld id="{5126972D-8277-4B3B-96B8-1CEEEAAEC797}" type="slidenum">
              <a:rPr lang="en-US" smtClean="0"/>
              <a:pPr/>
              <a:t>23</a:t>
            </a:fld>
            <a:endParaRPr lang="en-US"/>
          </a:p>
        </p:txBody>
      </p:sp>
      <p:sp>
        <p:nvSpPr>
          <p:cNvPr id="3" name="Content Placeholder 2"/>
          <p:cNvSpPr>
            <a:spLocks noGrp="1"/>
          </p:cNvSpPr>
          <p:nvPr>
            <p:ph sz="quarter" idx="1"/>
          </p:nvPr>
        </p:nvSpPr>
        <p:spPr/>
        <p:txBody>
          <a:bodyPr>
            <a:normAutofit/>
          </a:bodyPr>
          <a:lstStyle/>
          <a:p>
            <a:r>
              <a:rPr lang="en-US" dirty="0" smtClean="0"/>
              <a:t>Compatibility tester.        </a:t>
            </a:r>
          </a:p>
          <a:p>
            <a:endParaRPr lang="en-US" dirty="0" smtClean="0"/>
          </a:p>
          <a:p>
            <a:endParaRPr lang="en-US" dirty="0" smtClean="0"/>
          </a:p>
          <a:p>
            <a:endParaRPr lang="en-US" dirty="0" smtClean="0"/>
          </a:p>
          <a:p>
            <a:pPr>
              <a:buNone/>
            </a:pPr>
            <a:r>
              <a:rPr lang="en-US" dirty="0" smtClean="0"/>
              <a:t>Sieve analysis.         </a:t>
            </a:r>
          </a:p>
          <a:p>
            <a:endParaRPr lang="en-US" dirty="0" smtClean="0"/>
          </a:p>
          <a:p>
            <a:r>
              <a:rPr lang="en-US" dirty="0" smtClean="0"/>
              <a:t>Sieve analysis</a:t>
            </a:r>
          </a:p>
          <a:p>
            <a:endParaRPr lang="en-US" dirty="0" smtClean="0"/>
          </a:p>
          <a:p>
            <a:endParaRPr lang="en-US" dirty="0" smtClean="0"/>
          </a:p>
          <a:p>
            <a:endParaRPr lang="en-US" dirty="0" smtClean="0"/>
          </a:p>
          <a:p>
            <a:endParaRPr lang="en-US" dirty="0"/>
          </a:p>
        </p:txBody>
      </p:sp>
      <p:pic>
        <p:nvPicPr>
          <p:cNvPr id="5122" name="Picture 2" descr="C:\Users\user\Pictures\My picture\compatibility.jpg"/>
          <p:cNvPicPr>
            <a:picLocks noChangeAspect="1" noChangeArrowheads="1"/>
          </p:cNvPicPr>
          <p:nvPr/>
        </p:nvPicPr>
        <p:blipFill>
          <a:blip r:embed="rId2"/>
          <a:srcRect/>
          <a:stretch>
            <a:fillRect/>
          </a:stretch>
        </p:blipFill>
        <p:spPr bwMode="auto">
          <a:xfrm>
            <a:off x="685800" y="2438400"/>
            <a:ext cx="2971800" cy="1371600"/>
          </a:xfrm>
          <a:prstGeom prst="rect">
            <a:avLst/>
          </a:prstGeom>
          <a:noFill/>
        </p:spPr>
      </p:pic>
      <p:pic>
        <p:nvPicPr>
          <p:cNvPr id="5123" name="Picture 3" descr="C:\Users\user\Pictures\My picture\sand siever.jpg"/>
          <p:cNvPicPr>
            <a:picLocks noChangeAspect="1" noChangeArrowheads="1"/>
          </p:cNvPicPr>
          <p:nvPr/>
        </p:nvPicPr>
        <p:blipFill>
          <a:blip r:embed="rId3"/>
          <a:srcRect/>
          <a:stretch>
            <a:fillRect/>
          </a:stretch>
        </p:blipFill>
        <p:spPr bwMode="auto">
          <a:xfrm>
            <a:off x="685800" y="4800600"/>
            <a:ext cx="2362200" cy="1371600"/>
          </a:xfrm>
          <a:prstGeom prst="rect">
            <a:avLst/>
          </a:prstGeom>
          <a:noFill/>
        </p:spPr>
      </p:pic>
      <p:sp>
        <p:nvSpPr>
          <p:cNvPr id="6" name="Rectangle 5"/>
          <p:cNvSpPr/>
          <p:nvPr/>
        </p:nvSpPr>
        <p:spPr>
          <a:xfrm>
            <a:off x="3790632" y="3048000"/>
            <a:ext cx="1543368" cy="646331"/>
          </a:xfrm>
          <a:prstGeom prst="rect">
            <a:avLst/>
          </a:prstGeom>
        </p:spPr>
        <p:txBody>
          <a:bodyPr wrap="square">
            <a:spAutoFit/>
          </a:bodyPr>
          <a:lstStyle/>
          <a:p>
            <a:r>
              <a:rPr lang="en-US" dirty="0" smtClean="0"/>
              <a:t>Lathe machine</a:t>
            </a:r>
          </a:p>
        </p:txBody>
      </p:sp>
      <p:pic>
        <p:nvPicPr>
          <p:cNvPr id="5125" name="Picture 5" descr="http://www.google.co.in/url?source=imglanding&amp;ct=img&amp;q=http://www.kondapallyforgings.com/images/lathe-machine.jpg&amp;sa=X&amp;ei=RUHQUNOUB4HMrQf1xoH4Bw&amp;ved=0CAoQ8wc&amp;usg=AFQjCNF-hCd-LSNmY2T6RTdUXeSjAFvFlA"/>
          <p:cNvPicPr>
            <a:picLocks noChangeAspect="1" noChangeArrowheads="1"/>
          </p:cNvPicPr>
          <p:nvPr/>
        </p:nvPicPr>
        <p:blipFill>
          <a:blip r:embed="rId4"/>
          <a:srcRect/>
          <a:stretch>
            <a:fillRect/>
          </a:stretch>
        </p:blipFill>
        <p:spPr bwMode="auto">
          <a:xfrm>
            <a:off x="5715000" y="3349752"/>
            <a:ext cx="1219200" cy="1569285"/>
          </a:xfrm>
          <a:prstGeom prst="rect">
            <a:avLst/>
          </a:prstGeom>
          <a:noFill/>
        </p:spPr>
      </p:pic>
      <p:sp>
        <p:nvSpPr>
          <p:cNvPr id="6146" name="AutoShape 2" descr="Image result for ace cnc mach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Image result for ace cnc mach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5"/>
          <a:srcRect/>
          <a:stretch>
            <a:fillRect/>
          </a:stretch>
        </p:blipFill>
        <p:spPr bwMode="auto">
          <a:xfrm>
            <a:off x="3886200" y="1524000"/>
            <a:ext cx="4876800" cy="4114799"/>
          </a:xfrm>
          <a:prstGeom prst="rect">
            <a:avLst/>
          </a:prstGeom>
          <a:noFill/>
          <a:ln w="9525">
            <a:noFill/>
            <a:miter lim="800000"/>
            <a:headEnd/>
            <a:tailEnd/>
          </a:ln>
          <a:effectLst/>
        </p:spPr>
      </p:pic>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en-US" sz="4800" dirty="0" smtClean="0">
                <a:solidFill>
                  <a:srgbClr val="FF0000"/>
                </a:solidFill>
              </a:rPr>
              <a:t>JAYHIND</a:t>
            </a:r>
            <a:r>
              <a:rPr lang="en-US" sz="5400" dirty="0" smtClean="0">
                <a:solidFill>
                  <a:srgbClr val="FF0000"/>
                </a:solidFill>
              </a:rPr>
              <a:t> FOUNDRY TEAM</a:t>
            </a:r>
            <a:endParaRPr lang="en-US" sz="5400" dirty="0">
              <a:solidFill>
                <a:srgbClr val="FF0000"/>
              </a:solidFill>
            </a:endParaRPr>
          </a:p>
        </p:txBody>
      </p:sp>
      <p:sp>
        <p:nvSpPr>
          <p:cNvPr id="3" name="Slide Number Placeholder 2"/>
          <p:cNvSpPr>
            <a:spLocks noGrp="1"/>
          </p:cNvSpPr>
          <p:nvPr>
            <p:ph type="sldNum" sz="quarter" idx="12"/>
          </p:nvPr>
        </p:nvSpPr>
        <p:spPr/>
        <p:txBody>
          <a:bodyPr/>
          <a:lstStyle/>
          <a:p>
            <a:fld id="{5126972D-8277-4B3B-96B8-1CEEEAAEC797}" type="slidenum">
              <a:rPr lang="en-US" smtClean="0"/>
              <a:pPr/>
              <a:t>24</a:t>
            </a:fld>
            <a:endParaRPr lang="en-US"/>
          </a:p>
        </p:txBody>
      </p:sp>
      <p:pic>
        <p:nvPicPr>
          <p:cNvPr id="5" name="Content Placeholder 4" descr="FullSizeRender.jpg"/>
          <p:cNvPicPr>
            <a:picLocks noGrp="1" noChangeAspect="1"/>
          </p:cNvPicPr>
          <p:nvPr>
            <p:ph sz="quarter" idx="1"/>
          </p:nvPr>
        </p:nvPicPr>
        <p:blipFill>
          <a:blip r:embed="rId2" cstate="print"/>
          <a:stretch>
            <a:fillRect/>
          </a:stretch>
        </p:blipFill>
        <p:spPr>
          <a:xfrm>
            <a:off x="1143000" y="1524000"/>
            <a:ext cx="7086600" cy="4876800"/>
          </a:xfrm>
        </p:spPr>
      </p:pic>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143000"/>
          </a:xfrm>
        </p:spPr>
        <p:txBody>
          <a:bodyPr/>
          <a:lstStyle/>
          <a:p>
            <a:r>
              <a:rPr lang="en-US" dirty="0" smtClean="0"/>
              <a:t>LIST OF CUSTOMER</a:t>
            </a:r>
            <a:endParaRPr lang="en-US" dirty="0"/>
          </a:p>
        </p:txBody>
      </p:sp>
      <p:sp>
        <p:nvSpPr>
          <p:cNvPr id="21" name="Slide Number Placeholder 20"/>
          <p:cNvSpPr>
            <a:spLocks noGrp="1"/>
          </p:cNvSpPr>
          <p:nvPr>
            <p:ph type="sldNum" sz="quarter" idx="12"/>
          </p:nvPr>
        </p:nvSpPr>
        <p:spPr/>
        <p:txBody>
          <a:bodyPr/>
          <a:lstStyle/>
          <a:p>
            <a:fld id="{5126972D-8277-4B3B-96B8-1CEEEAAEC797}" type="slidenum">
              <a:rPr lang="en-US" smtClean="0"/>
              <a:pPr/>
              <a:t>25</a:t>
            </a:fld>
            <a:endParaRPr lang="en-US"/>
          </a:p>
        </p:txBody>
      </p:sp>
      <p:pic>
        <p:nvPicPr>
          <p:cNvPr id="23554" name="Picture 2" descr="C:\Users\user\Pictures\My picture\Lubi1.jpg"/>
          <p:cNvPicPr>
            <a:picLocks noGrp="1" noChangeAspect="1" noChangeArrowheads="1"/>
          </p:cNvPicPr>
          <p:nvPr>
            <p:ph sz="quarter" idx="1"/>
          </p:nvPr>
        </p:nvPicPr>
        <p:blipFill>
          <a:blip r:embed="rId3"/>
          <a:srcRect/>
          <a:stretch>
            <a:fillRect/>
          </a:stretch>
        </p:blipFill>
        <p:spPr bwMode="auto">
          <a:xfrm>
            <a:off x="0" y="1371600"/>
            <a:ext cx="3154680" cy="1219200"/>
          </a:xfrm>
          <a:prstGeom prst="rect">
            <a:avLst/>
          </a:prstGeom>
          <a:noFill/>
        </p:spPr>
      </p:pic>
      <p:pic>
        <p:nvPicPr>
          <p:cNvPr id="23555" name="Picture 3" descr="C:\Users\user\Pictures\My picture\logo-kirloskar.jpg"/>
          <p:cNvPicPr>
            <a:picLocks noChangeAspect="1" noChangeArrowheads="1"/>
          </p:cNvPicPr>
          <p:nvPr/>
        </p:nvPicPr>
        <p:blipFill>
          <a:blip r:embed="rId4"/>
          <a:srcRect/>
          <a:stretch>
            <a:fillRect/>
          </a:stretch>
        </p:blipFill>
        <p:spPr bwMode="auto">
          <a:xfrm>
            <a:off x="3143250" y="1447801"/>
            <a:ext cx="2857500" cy="1447799"/>
          </a:xfrm>
          <a:prstGeom prst="rect">
            <a:avLst/>
          </a:prstGeom>
          <a:noFill/>
        </p:spPr>
      </p:pic>
      <p:sp>
        <p:nvSpPr>
          <p:cNvPr id="23557" name="AutoShape 5" descr="data:image/jpeg;base64,/9j/4AAQSkZJRgABAQAAAQABAAD/2wCEAAkGBhQSERQUEhQVFRUVFRUVGRcXGRcUFRwcFhQVFBQXGBoXHCYeFxojGRcUHy8gIycpLCwsFh4xNTAqNSYrLCkBCQoKDgwOGg8PGiwkHyEtLy0pNTQuLCwsKiosKiksLCwvLCwpKSwsLCksKSwpKSwsKSwsKSwsLCwsLCksKSksKf/AABEIAHAA+wMBIgACEQEDEQH/xAAbAAABBQEBAAAAAAAAAAAAAAAEAAECAwUHBv/EAEUQAAECAwUDCAYHBQkBAAAAAAECAwAEEQUSITFBBhNRFBUiYXGRsfAyVIGhwdIjNEJzs+HxU2KDotEHJDNScoKSk7Jj/8QAGwEAAgMBAQEAAAAAAAAAAAAAAAIBAwQFBgf/xAA2EQABAwIEBAIJAwQDAAAAAAABAAIRAwQSITFRBRMykUGBBhQiUmFxobHRU+HwQkPB8RUzNP/aAAwDAQACEQMRAD8AjbNrPiYeRv3k0edu0dcCab1VBgqlKYdUCc9zBNQ+9eGad65Q9gvfrEbbA5S+DikvvY8DvV+euAznQmih6KuPn3R0ABC8+5xk5o3nt8CoffKTgRvXKp/mw81hc8v+iZh+h9Fe9c9/Sx6x3QEDmRgoeknjx7YaopUYoOY4HTs7YaAlxu3R3PUwTTfvBacvpXKKH/KnthC3JjFQff8A3kl1zDiR0sPhAJTkFHD7KvEflD4k8HB3K4dsRAUY3bo3np8D6w+UK13rl4U6736wjbExgkzDwOaVb1yh6j0sfhAIUMVJGH2k+fIhYU4oOR1B898TAU43bo7nuYJqH3goZp3rlD2C9n4wufHx0g++Un0hvXKp7OlANMQCel9lQ1HDzlDg5kYKHpDQ8e34xEBGN26NNsvjAzD9D6Kw65X29LzpDm2Zg4b94LGX0rl1Q/5e/vgEAUwFUHNOo4RLcn0TUjNKtR54QpcwakJw2q7QHsixbkxioPvfvI3rneOlUQuenwPrD5Qdd65eSeHpY/GBEtkngsa8fPGGKCMQMD6SfiIQ1aI1cO6uFtcnRruxRhtiYwSZh4HNKt65Q9R6X6Q4tuYJqH3gtOad65Q9gvZ+MCCX0wKTlxHn3wtwTgSKj0VV93nKI51D3gn9Tu/cd2RQtx/FQffKTmN65VPZ0svCGNsvgUMw/dOSt65XsPSgfcn0hQK1FcD+fjEA3wHROaeHZBzqPvDuo9Uu/cd2RhtmYJoZh4KTl9K5dV/NTs98IW5MekH3qj0kF1z3dLDzSBFM0wUaj7KuENu1Z5LGvHh+sMKlI6EKt1G4bq13Yovnt8CvKHyg671y8n23oc2xMYJMw9+6reuUPb0v0gKlBeA/1J48TDYAalB70mHGE6KkmoNZR/PcyT/jvBY+zvXKGnAXqV8YYW4/ioPvkGt5O9cqOsdLAeEAnMAnH7KvgfOEOK1qMFjMcfz8YmAoxu3Rptp8YGYfunJW9cqOo9L9YRtmYJoZh4KGR3rl1X82cAggCoxSc08OsecIRGQJqk+irh1GJgKMbt0eLcmPSD71R6SC657ul50iPPb4FeUPlCsK71y8n+aA6GtMljI8eEMDmQOpSePHD4QYQjG7dHG2ZjBJmHv3Vb1zHqPS/OH56mSf8d4LTpvXKGmvpU/rAGAHFBPtSdP11hyMgo4/ZV8O/uiICnG7dG8+P+kH3yD6Sd67h2dKv9I6ZsXMKVJNEuKWSXOkpSlKP0qwKk50GHsjkwqSaYLGY0Pn3x1TYQjkDVMMXcP4zkVVAAFot3EkyVze2j/eZgjEb968P4q8fOUA4UocUHI6jz74Nto1mn6YKD73tG8XAQOZAw1T58iLRosz+opzwOChkrjw86QgrMgdL7SePGGCdM0nI8PPvi0NZVOI1GvVFNa4p0RLzC12ljXu3YaLZ+yrFNBVBzGoOn6xINVwOX2VRd7KVhUji1eNgZU2r1tt6JOP/of5D8qvdnMmihroYkGwCaDPMaRKFHNqcVuH+MLu0fR2xpatn5lNdFKUwzh61890KFSMjris/VxXSp2FtT6aYTw1IRhRSXOOpWoMY3QBKkKkKHhc0+SakKkPDGBSlSFSHunge6GiYKjJKkPDGFBmFEDx+yUPx684RFMwfCGixtR7dCVW6jSdq0HsmKBSmkMtANOIyPwiUKkXsvbhmjisVXhVlV6qYUFN/aGevAxAt0yFUnNPDzpFxhCNtPjFZvUJXHr+i9o/OmS36odQAwPo/ZVw4wqkngsZHQ8P1ggiIFkEUy4HhHVocXo1MnZFecvPRi6oAup+0Pqqr2ZGeSk+P6Q2FOKD7jDqBrwUNdD+cMDmQP8AUnxw+Eddrg4SNF5l7HMcWuEEJHQE/wClWnV2fCOrbDKPIWqjGrtf+5yOUilOKT3iOq7CAiQa1xd/GciurorrfqK5tbg/vL4P7d6h/irwgNOJ4K14Hz74Ltv6zMagvvew71cB6gH2H4RaJjJUu6890QlAGWEShAwo8DdOqOqnmar7Nw+nRZbsFGMMd08NChRmW5aFgWfv5htGlaq7BnHo/wC0SxUoLbzQFxQummVRkYr2WYTLyz0y8hRCvowAMaH0jHoZYNT1nrbaSoBAom9nVOIodY61Gi00iw9REheeubtzbkVROBpwnbPVee2RsFvcOTb4vJQDdScsMzE7E2nQ+8lp5lsNuVSKDEVyjQ2V+ls56VODqQsXTgcco81s1YTyptsFCkhC6qJFALprEwWBgYMjqiWVXVjWMEdPwHhHzXo5Gxky9pcnuJU06krF4YimgjB2xmQicKUISA0RQUwNeMemmbXQu2WqKFEIUgnS8dIw9stnX1TiyhsqSu7QjKGrMBYeXn7SW0eec01jEs8T/PBQ23eH0KUoSkKbS4SBQ1PwjX2S2bQuSXfA3jwUU8QBkRGZtPIF6bl5dAqUtIQumNP80b6beYanENbty+gBkEVu040+MDGt5pc7TQSkqvf6synSmeo/IHLuuavslClIVmklJ9keusOxWmZQzkwm/wD5E6cBFX9otiluYLiU9BwYkZA9fbGxIIE7ZW5bI3iPs9aTURTSohlRzSMxp8VruLrmW9N7TDXEYvl4rKkduApxKXGWg2TQ4ZCNzZiYZfdmUJaQW2+kg0xNYwdkrFCnNzMy66knpEYCkel2as8Mzc0ltBShKQE8CQMaRooCoYLtPksN7yGYm0pBA3yOeuqFs7dzTD+/l0tBF4JVSmVaUjNl7PbkZNMw4gOOueiFZCpqPdGzOlVoSa0Iq282TVGVaVpXqMUWzIqm7OQED6Vml5GoKRQiLHMGbgJgZGNf9KqnUghriWtLocJ0EZZ7FA2Fb7c45uJhlAvg3SBSh4RtWTIJa5Q0ttCtwKoUQKkFJIrHktjrEd5UhxaChDVVKUrCPW2PaiZl6duEYgJT10TSvfC25lo5mv7J75oY8ikfZgE55Az+F43Z61AqeBU2gh5QSU0wGOkevsqZQ7PPy6mW7jQqDTHMR5XZzZqYTNtlbZSlC7yicqCPQ7KErtKacSCUEEBWlQYS3DhAcPHZXX/LJcWHRg0PjOX0U7HW3NLmGnZdKEN1oqlOIjnL6AFrAxAUQD1A4R6K39p5q+40r6MXlDAUJFcI81GO6qNd7I1C6NhQfTl50dECZ8/NKFDQ8YV1NFFSYoWnpYekPeNMfjBBgd01PgfOkel4K55LgeleE9LKVABjhGMn6KI1I/3J8cPhHVthAOQM0OFXfxnI5SDjwUPf/WOq7CEcgawpi7+M5HeraLxlt1Fc2tr61MU/bvVH8VcBYf7fCDbbP95mNCH3vb9KukA11HtHjDjRUP6ippWRh3Rc27XqMDeB90Lq10MZbmypXHWM9107Di1xZGKZy2OiMEMYFCzmMxmIsExrmNeqOFV4K9v/AFmV6+19LKLo5zSD3C1lW+8W92Vm5SlNIUlb77SQltZSkaCMzfCJBYjC+1uqZzBXZpcR4dWENc3fPL7rWsy2SiY3zhUTmaYVOlY9aP7QGXkFDqFN3vtJjn0IRWyvWoiI+i0VLW2uSHTmNIKPtVxoODk966MbxzJ4wSNsJoJu70098Y5hoo5r5kZLWKFMtAcJjdGStqutrU4hZC1Zq1h1Ww6XQ6VVWBQK1gOFSE5jt0/KZrA28kfO2++6m44sqB4wNJz62lXm1FJ6oppCpAajiZnNSKTA3CAIW25tnNEU3lOsAAxQztTMpFA4fjGXCpDc+of6iqha0YjAOyPRb7wcU6FkLUKE8YdnaF9LhcS4QpWfA0ywjPpDRHNfuU5oU/Fo7LWn9qJh5N1bhocwMK90BSU+tlQW2opVxEDCHgxvJmc0NpU2NwgABbMztjNLSUlw0OdMIGkLffZTdbWUite/OM+kRKhxi9orvMiSsj3WdEQ4tA8kVPWgt5d9w3lUpWKIqLwiJmOAx85Rpp8NuKhkiPmufW4/YW4gOmNs1cTEVOAQOp056aiI9WmhjqUeCtbnUMrzt36WPeC23bHxOqsU8TlhxEQ/8n3Qx9414wq694ju06babcLRkvIVq9Su8vqGSU9PyMdX2EryBqvF38ZyOT17j7o6vsH9QZ7XfxnISroE9t1Fc1tz6y/X9u9T/tXAVe/xgy3PrMxw3734q4Cp+Ri1uizv6ilXXTUQ/hpDeMa6NkZwgESzhCgDkNcjnASAgNJ0CyfHQwq9+sWTEqptSm1pKVJNCDmDwMRDfsMCiFHwheQYsS0P6iJhKeGHhAphUAmvWImlatK01EEAjh2GJh7vhS0HUKxr3N0cVQkq4VBiaULypjxi4TH5iJIeqQBjU4UzxwA74pdbUnatHZa2X1y3pqO7qpLC6eiKxLkys6Ye+CptC2lFDqShYFaHhnXrib7LiEoWtBSldbtcAqmdIpNlbn+gLU3it63+6ckLyRXAd8LkSuAr2xPlPd4QuUfkYj1C39wJv+avf1T/ADyUeRq4DviK5RWlKdsWcp7/ABhjM/pB6hb+4FB41efqlVGWXwFdIiWHKZCsXGY68OMNyiHbZ0BowKp3Fbt2tV3dDKQvhh74rUFjOvbBZmf0iJf7oubQY3RoWV91Wfk57j5lBEK1rUQ3kiCy7x9hiBWPb4xasxk+KG8PCH7c9DBcrJqdXcbQVqNeiM8MThFC2gCQdCR2EYH3xKXCqwe+Gr3axIt9eMRp36iJUJ/IMLx8YandCKdO4wKEq6j2iOsbB/UGacXfxnI5Pj7Y6xsH9QZ7XfxnIqq6BarbqK5pbZ/vUxT9u9X/ALVwFXugy3PrUxx3734q4Cr+Yixuizv6ikvLrjqlu2bMuFhTM6iXSGW6oLhQTgKmnxjlShhTTSN3bG1Gpl1lTRJCGUIJIpiMxjnFbxJCvpPDWmfwvS2qpictGWYJ3t0KbecHQvqCaihTwjE2dsVt60VS7gJbCnQBUg9AkJxEZWzVpiWmmnlAkIJqBnQi7X2R6yzLbs2WmVPoW8tThWSpQNG71SqgoK1OHVSIILcgna5tT2nRr9EHZlkSgkTNTN8FD7iKIOKwkkJbp18eqNCYsCz2nGCrekTQRu2gfRvYFalVqcxhHnJq2GzZhlgTvDMrdGBAukmhvZVxEF2rtAy49Z6kqNJdLaXOiQRdUFKoNcjCw6U2NgnTwR8jspLB2fQ+pQblrpSvVIIqTQZ8IEtWyZZ2TXMyZUjcmjja61x9E1xxyNOuNmybUZdXaz90uMqS2SnFJKbtFZxg2lbMo1JqlpIKUHjVbjlQQAapGmIyrEAuJTEMDfCM/vkt9Gyso2yytxp50LSm+82qqQVcUg1wPAGPCTpSh1e5WVNpV0V5HDEHqoY9pYe00kwG1IdfYISAtkArbUU55g0JrmmPE2xOh2YddQm4FrJCcMBplD0wZzVdYtwtiJXspQItJppTrgDkti+VVF5qpN5NNcM4F3xtSeubwoYbSVJBzDaKVoP8x69Iy9lbYbYTNBwkb5gtoABOJrWtMs4F2Wt3kj6XCkKSU3FDW6qlaHjhBhOcIDwcM+Oq9IbJkppt/kRWhxkFXTJKVpTmQCcjjGTa9nttyEm8gG89fvmpIwyw0jRXbsjKtvmSC1uvgposKCUIVWoHEViqUtSSekpdiaW62qXvCiBW9XGtQDQQonXwTOwnLKY/z+ELtJZjbLMmtAIU80VqJJNTQZcM4t2bshlTLs1NE7lo3Lia3lKoKZdopFe2NuMTCJVMuClLSCkpIPRyoK/apSI7NW6yll2Vm0ncum9fTUqSoAAYewUhs8CQYeb8E883IqdYLLikNL/xUmqlN0y6yTlSPRubJyrsu6tpl9oIQpSHVnBV3gkmuOeIEeeetOSZmZZUshSkMmrilYFdcBgdQcfbG89tbJ33lB+YXyhCmyFAltsXVUIRhXhhCuxeCtaWZzCAbs2RakpWZmQ4VupNUIJqs8cxQJHjGdtfZTTO4clwpKH279xRqRlrnrA9uWo25JSbCFErZCwokEDGl0ivGH2mtdt9qTS2SVMs3F1BGNBlxhmgyJVdRzS0geAWhs/ZEoqScmJkrAbeu1STiKDoU4k6wXYGyrT6XJndOOMlZS0ylQSsAZqUokV74xZe1202Y9LknereSsJoaUF2uOQ1gvZzaNlMquVmS423eK0OtFQWFHQ3f04xDg7OFLHMkA7fVbdkbP8AJLXZSkm6426tKT6SRdoUK0NKaR5+07JbVKcoYSbyHnEPpxUom90VJSMk4wTZu0jDdoNu0UllpC0BSipxxdU0vK4E8BhBv9njRW7MhTRVLuhRUsggVQqqUgjty6ojMZlN7L/ZG58liW5ZTcvLS4UCZhwX1GpuhB9FKgcjF+zdiMFh2bmyS02S2EJqFKVQEeOEZu09rCZmnHRS6TdTp0U4JJrrB+zttsBhyUmwdys3w4mt5KsKeAoYcg4VSC3mZoi17BlyiXmZUkMuuoaW2qt4Emise+sak7YlmMzYllIeWpxaQAkm63eAoCa48YybX2glwiXlpUK3DTiHVLVULUoGqqA+2vuiq1LcaXagmUEloONKJoQaJAvGmcLDirC5g0A1H7rKt2zwxMusgkhtZSFHPIHHvpHStg/qDXa7+M5HONo55L0086gkocXeSTgaUGhyjo+wX1Bntd/Gcgf0iVFGMboXM7c+tTH371D/ABVwF4xs2zYz5mXyGHikvPEENOEYuqII6OIpjAfMcx+wf6junPli0EQs7mnEUD4ajWF5EHcyTGfJ368N07T/AMwuZJj1d+n3TnyxOIJcB2QXjC8mDeY5jLk7/Ud078sLmSY9Xfr905j/ACwYgjAdkD4Q/kGDeZJj1d/rG6c+WEbDmPV36fdO/LBIRgOypl55xCVpQspCwAtIyUBkDA/Zlwg7mOYy3D9eO6c+WG5kmM+Tv1+6c+WCQpLXFBU/Iw/j4wbzJMerv0Om6d+WFzHMZbh/qO6d+WCQownZBeSIXhBvMkx6u/X7pz5YXMkx6u/2bp35YJCMDtkF5BheMG8xzHq79PunPlhcxzH7B/t3TnywSEYTsgvDUQ3hpBvMkx6u/X7pz5YfmSY9Xfpw3TnywYgjAdkF4wuz2iDeY5jLcP8AUd078sLmSY9Xfr9058sEhGF2yB8IXkGDuZJjPk7/AFjdOfLC5jmPV36fdOfLBIRhOyC8YXkiDeY5jLcP9u6c+WFzJMZ8nfr9078sGIIwnZA+EGs2w8hstIdWltVapB6Jrn14w/Mkx6u/2bpz5YXMcxluH+3dOfLBIUhrhmECP1EP4QbzJMerv1H/AMncf5YXMkxnyd/s3TnywYgowu2QXkGF4wbzHMerv0+6d+WFzHMfsH+3dOfLBIRgOyBr+YjrOwX1Bntd/GcjmnMkx6u/X7pz5Y6hsRKrTItJWhSVAu1SpJSRV5wioIqMMYqqkQFpt2kOK//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8" name="Picture 6" descr="C:\Users\user\Pictures\My picture\cri-pumps-L61545.gif"/>
          <p:cNvPicPr>
            <a:picLocks noChangeAspect="1" noChangeArrowheads="1"/>
          </p:cNvPicPr>
          <p:nvPr/>
        </p:nvPicPr>
        <p:blipFill>
          <a:blip r:embed="rId5"/>
          <a:srcRect/>
          <a:stretch>
            <a:fillRect/>
          </a:stretch>
        </p:blipFill>
        <p:spPr bwMode="auto">
          <a:xfrm>
            <a:off x="990600" y="2362200"/>
            <a:ext cx="1143000" cy="753035"/>
          </a:xfrm>
          <a:prstGeom prst="rect">
            <a:avLst/>
          </a:prstGeom>
          <a:noFill/>
        </p:spPr>
      </p:pic>
      <p:pic>
        <p:nvPicPr>
          <p:cNvPr id="23559" name="Picture 7" descr="C:\Users\user\Pictures\My picture\CROMPTON.jpg"/>
          <p:cNvPicPr>
            <a:picLocks noChangeAspect="1" noChangeArrowheads="1"/>
          </p:cNvPicPr>
          <p:nvPr/>
        </p:nvPicPr>
        <p:blipFill>
          <a:blip r:embed="rId6"/>
          <a:srcRect/>
          <a:stretch>
            <a:fillRect/>
          </a:stretch>
        </p:blipFill>
        <p:spPr bwMode="auto">
          <a:xfrm>
            <a:off x="3157538" y="2619375"/>
            <a:ext cx="2828925" cy="1495425"/>
          </a:xfrm>
          <a:prstGeom prst="rect">
            <a:avLst/>
          </a:prstGeom>
          <a:noFill/>
        </p:spPr>
      </p:pic>
      <p:pic>
        <p:nvPicPr>
          <p:cNvPr id="23560" name="Picture 8" descr="C:\Users\user\Pictures\My picture\SHAKTI.jpg"/>
          <p:cNvPicPr>
            <a:picLocks noChangeAspect="1" noChangeArrowheads="1"/>
          </p:cNvPicPr>
          <p:nvPr/>
        </p:nvPicPr>
        <p:blipFill>
          <a:blip r:embed="rId7"/>
          <a:srcRect/>
          <a:stretch>
            <a:fillRect/>
          </a:stretch>
        </p:blipFill>
        <p:spPr bwMode="auto">
          <a:xfrm>
            <a:off x="5867400" y="2895601"/>
            <a:ext cx="1524000" cy="609600"/>
          </a:xfrm>
          <a:prstGeom prst="rect">
            <a:avLst/>
          </a:prstGeom>
          <a:noFill/>
        </p:spPr>
      </p:pic>
      <p:pic>
        <p:nvPicPr>
          <p:cNvPr id="23564" name="Picture 12" descr="C:\Users\user\Pictures\My picture\WATERMAN.jpg"/>
          <p:cNvPicPr>
            <a:picLocks noChangeAspect="1" noChangeArrowheads="1"/>
          </p:cNvPicPr>
          <p:nvPr/>
        </p:nvPicPr>
        <p:blipFill>
          <a:blip r:embed="rId8"/>
          <a:srcRect/>
          <a:stretch>
            <a:fillRect/>
          </a:stretch>
        </p:blipFill>
        <p:spPr bwMode="auto">
          <a:xfrm>
            <a:off x="457200" y="3886200"/>
            <a:ext cx="2057400" cy="1371600"/>
          </a:xfrm>
          <a:prstGeom prst="rect">
            <a:avLst/>
          </a:prstGeom>
          <a:noFill/>
        </p:spPr>
      </p:pic>
      <p:pic>
        <p:nvPicPr>
          <p:cNvPr id="23565" name="Picture 13" descr="C:\Users\user\Pictures\My picture\VARUNA.jpg"/>
          <p:cNvPicPr>
            <a:picLocks noChangeAspect="1" noChangeArrowheads="1"/>
          </p:cNvPicPr>
          <p:nvPr/>
        </p:nvPicPr>
        <p:blipFill>
          <a:blip r:embed="rId9"/>
          <a:srcRect/>
          <a:stretch>
            <a:fillRect/>
          </a:stretch>
        </p:blipFill>
        <p:spPr bwMode="auto">
          <a:xfrm>
            <a:off x="0" y="4876800"/>
            <a:ext cx="2514600" cy="609600"/>
          </a:xfrm>
          <a:prstGeom prst="rect">
            <a:avLst/>
          </a:prstGeom>
          <a:noFill/>
        </p:spPr>
      </p:pic>
      <p:pic>
        <p:nvPicPr>
          <p:cNvPr id="23566" name="Picture 14" descr="C:\Users\user\Pictures\My picture\UNNATI.jpg"/>
          <p:cNvPicPr>
            <a:picLocks noChangeAspect="1" noChangeArrowheads="1"/>
          </p:cNvPicPr>
          <p:nvPr/>
        </p:nvPicPr>
        <p:blipFill>
          <a:blip r:embed="rId10"/>
          <a:srcRect/>
          <a:stretch>
            <a:fillRect/>
          </a:stretch>
        </p:blipFill>
        <p:spPr bwMode="auto">
          <a:xfrm>
            <a:off x="3394364" y="3834384"/>
            <a:ext cx="1330036" cy="585216"/>
          </a:xfrm>
          <a:prstGeom prst="rect">
            <a:avLst/>
          </a:prstGeom>
          <a:noFill/>
        </p:spPr>
      </p:pic>
      <p:pic>
        <p:nvPicPr>
          <p:cNvPr id="23567" name="Picture 15" descr="C:\Users\user\Pictures\My picture\DUKE.jpg"/>
          <p:cNvPicPr>
            <a:picLocks noChangeAspect="1" noChangeArrowheads="1"/>
          </p:cNvPicPr>
          <p:nvPr/>
        </p:nvPicPr>
        <p:blipFill>
          <a:blip r:embed="rId11"/>
          <a:srcRect/>
          <a:stretch>
            <a:fillRect/>
          </a:stretch>
        </p:blipFill>
        <p:spPr bwMode="auto">
          <a:xfrm>
            <a:off x="3352800" y="4648200"/>
            <a:ext cx="1752600" cy="1066800"/>
          </a:xfrm>
          <a:prstGeom prst="rect">
            <a:avLst/>
          </a:prstGeom>
          <a:noFill/>
        </p:spPr>
      </p:pic>
      <p:pic>
        <p:nvPicPr>
          <p:cNvPr id="23568" name="Picture 16" descr="C:\Users\user\Pictures\My picture\EVEREST.jpg"/>
          <p:cNvPicPr>
            <a:picLocks noChangeAspect="1" noChangeArrowheads="1"/>
          </p:cNvPicPr>
          <p:nvPr/>
        </p:nvPicPr>
        <p:blipFill>
          <a:blip r:embed="rId12"/>
          <a:srcRect/>
          <a:stretch>
            <a:fillRect/>
          </a:stretch>
        </p:blipFill>
        <p:spPr bwMode="auto">
          <a:xfrm>
            <a:off x="6019800" y="6248400"/>
            <a:ext cx="2590800" cy="609600"/>
          </a:xfrm>
          <a:prstGeom prst="rect">
            <a:avLst/>
          </a:prstGeom>
          <a:noFill/>
        </p:spPr>
      </p:pic>
      <p:pic>
        <p:nvPicPr>
          <p:cNvPr id="23569" name="Picture 17" descr="C:\Users\user\Pictures\My picture\AQUA SUB.jpg"/>
          <p:cNvPicPr>
            <a:picLocks noChangeAspect="1" noChangeArrowheads="1"/>
          </p:cNvPicPr>
          <p:nvPr/>
        </p:nvPicPr>
        <p:blipFill>
          <a:blip r:embed="rId13"/>
          <a:srcRect/>
          <a:stretch>
            <a:fillRect/>
          </a:stretch>
        </p:blipFill>
        <p:spPr bwMode="auto">
          <a:xfrm>
            <a:off x="0" y="6096000"/>
            <a:ext cx="2390775" cy="762000"/>
          </a:xfrm>
          <a:prstGeom prst="rect">
            <a:avLst/>
          </a:prstGeom>
          <a:noFill/>
        </p:spPr>
      </p:pic>
      <p:pic>
        <p:nvPicPr>
          <p:cNvPr id="23570" name="Picture 18" descr="C:\Users\user\Pictures\My picture\HARSH PUMP.jpg"/>
          <p:cNvPicPr>
            <a:picLocks noChangeAspect="1" noChangeArrowheads="1"/>
          </p:cNvPicPr>
          <p:nvPr/>
        </p:nvPicPr>
        <p:blipFill>
          <a:blip r:embed="rId14"/>
          <a:srcRect/>
          <a:stretch>
            <a:fillRect/>
          </a:stretch>
        </p:blipFill>
        <p:spPr bwMode="auto">
          <a:xfrm>
            <a:off x="6019800" y="2057400"/>
            <a:ext cx="1676400" cy="609600"/>
          </a:xfrm>
          <a:prstGeom prst="rect">
            <a:avLst/>
          </a:prstGeom>
          <a:noFill/>
        </p:spPr>
      </p:pic>
      <p:pic>
        <p:nvPicPr>
          <p:cNvPr id="23571" name="Picture 19" descr="C:\Users\user\Pictures\My picture\OSWAL.jpg"/>
          <p:cNvPicPr>
            <a:picLocks noChangeAspect="1" noChangeArrowheads="1"/>
          </p:cNvPicPr>
          <p:nvPr/>
        </p:nvPicPr>
        <p:blipFill>
          <a:blip r:embed="rId15"/>
          <a:srcRect/>
          <a:stretch>
            <a:fillRect/>
          </a:stretch>
        </p:blipFill>
        <p:spPr bwMode="auto">
          <a:xfrm>
            <a:off x="2362200" y="6456405"/>
            <a:ext cx="1371600" cy="401595"/>
          </a:xfrm>
          <a:prstGeom prst="rect">
            <a:avLst/>
          </a:prstGeom>
          <a:noFill/>
        </p:spPr>
      </p:pic>
      <p:pic>
        <p:nvPicPr>
          <p:cNvPr id="23572" name="Picture 20" descr="C:\Users\user\Pictures\My picture\TEXMO.jpg"/>
          <p:cNvPicPr>
            <a:picLocks noChangeAspect="1" noChangeArrowheads="1"/>
          </p:cNvPicPr>
          <p:nvPr/>
        </p:nvPicPr>
        <p:blipFill>
          <a:blip r:embed="rId16"/>
          <a:srcRect/>
          <a:stretch>
            <a:fillRect/>
          </a:stretch>
        </p:blipFill>
        <p:spPr bwMode="auto">
          <a:xfrm>
            <a:off x="5105400" y="3581400"/>
            <a:ext cx="2143125" cy="1752600"/>
          </a:xfrm>
          <a:prstGeom prst="rect">
            <a:avLst/>
          </a:prstGeom>
          <a:noFill/>
        </p:spPr>
      </p:pic>
      <p:pic>
        <p:nvPicPr>
          <p:cNvPr id="23573" name="Picture 21" descr="C:\Users\user\Pictures\My picture\UJALA.jpg"/>
          <p:cNvPicPr>
            <a:picLocks noChangeAspect="1" noChangeArrowheads="1"/>
          </p:cNvPicPr>
          <p:nvPr/>
        </p:nvPicPr>
        <p:blipFill>
          <a:blip r:embed="rId17"/>
          <a:srcRect/>
          <a:stretch>
            <a:fillRect/>
          </a:stretch>
        </p:blipFill>
        <p:spPr bwMode="auto">
          <a:xfrm>
            <a:off x="7852784" y="0"/>
            <a:ext cx="1291216" cy="847608"/>
          </a:xfrm>
          <a:prstGeom prst="rect">
            <a:avLst/>
          </a:prstGeom>
          <a:noFill/>
        </p:spPr>
      </p:pic>
      <p:pic>
        <p:nvPicPr>
          <p:cNvPr id="23574" name="Picture 22" descr="C:\Users\user\Pictures\My picture\SHARP.jpg"/>
          <p:cNvPicPr>
            <a:picLocks noChangeAspect="1" noChangeArrowheads="1"/>
          </p:cNvPicPr>
          <p:nvPr/>
        </p:nvPicPr>
        <p:blipFill>
          <a:blip r:embed="rId18"/>
          <a:srcRect/>
          <a:stretch>
            <a:fillRect/>
          </a:stretch>
        </p:blipFill>
        <p:spPr bwMode="auto">
          <a:xfrm>
            <a:off x="6581775" y="4953000"/>
            <a:ext cx="2562225" cy="990600"/>
          </a:xfrm>
          <a:prstGeom prst="rect">
            <a:avLst/>
          </a:prstGeom>
          <a:noFill/>
        </p:spPr>
      </p:pic>
      <p:pic>
        <p:nvPicPr>
          <p:cNvPr id="23575" name="Picture 23" descr="C:\Users\user\Pictures\My picture\SABAR.jpg"/>
          <p:cNvPicPr>
            <a:picLocks noChangeAspect="1" noChangeArrowheads="1"/>
          </p:cNvPicPr>
          <p:nvPr/>
        </p:nvPicPr>
        <p:blipFill>
          <a:blip r:embed="rId19"/>
          <a:srcRect/>
          <a:stretch>
            <a:fillRect/>
          </a:stretch>
        </p:blipFill>
        <p:spPr bwMode="auto">
          <a:xfrm>
            <a:off x="7086600" y="4267200"/>
            <a:ext cx="1790700" cy="638175"/>
          </a:xfrm>
          <a:prstGeom prst="rect">
            <a:avLst/>
          </a:prstGeom>
          <a:noFill/>
        </p:spPr>
      </p:pic>
      <p:pic>
        <p:nvPicPr>
          <p:cNvPr id="4098" name="Picture 2" descr="http://t3.gstatic.com/images?q=tbn:ANd9GcQs7XGfXXhrXNI2I7Xmei0oAn8U8zDGXfQNCTI3pBtz6DZ3B5uyhQ"/>
          <p:cNvPicPr>
            <a:picLocks noChangeAspect="1" noChangeArrowheads="1"/>
          </p:cNvPicPr>
          <p:nvPr/>
        </p:nvPicPr>
        <p:blipFill>
          <a:blip r:embed="rId20"/>
          <a:srcRect/>
          <a:stretch>
            <a:fillRect/>
          </a:stretch>
        </p:blipFill>
        <p:spPr bwMode="auto">
          <a:xfrm>
            <a:off x="5334000" y="304800"/>
            <a:ext cx="1905000" cy="1066800"/>
          </a:xfrm>
          <a:prstGeom prst="rect">
            <a:avLst/>
          </a:prstGeom>
          <a:noFill/>
        </p:spPr>
      </p:pic>
      <p:pic>
        <p:nvPicPr>
          <p:cNvPr id="3" name="Picture 2" descr="http://www.wpil.co.in/images/inside_logo2.jpg"/>
          <p:cNvPicPr>
            <a:picLocks noChangeAspect="1" noChangeArrowheads="1"/>
          </p:cNvPicPr>
          <p:nvPr/>
        </p:nvPicPr>
        <p:blipFill>
          <a:blip r:embed="rId21"/>
          <a:srcRect/>
          <a:stretch>
            <a:fillRect/>
          </a:stretch>
        </p:blipFill>
        <p:spPr bwMode="auto">
          <a:xfrm>
            <a:off x="5334000" y="4800600"/>
            <a:ext cx="1752600" cy="685800"/>
          </a:xfrm>
          <a:prstGeom prst="rect">
            <a:avLst/>
          </a:prstGeom>
          <a:noFill/>
        </p:spPr>
      </p:pic>
      <p:pic>
        <p:nvPicPr>
          <p:cNvPr id="4100" name="Picture 4" descr="https://encrypted-tbn0.gstatic.com/images?q=tbn:ANd9GcTAp3ItPBcEhDYHPtw3Uqq12zwCV3nNSM0T5JOpso-137U7F7sF"/>
          <p:cNvPicPr>
            <a:picLocks noChangeAspect="1" noChangeArrowheads="1"/>
          </p:cNvPicPr>
          <p:nvPr/>
        </p:nvPicPr>
        <p:blipFill>
          <a:blip r:embed="rId22"/>
          <a:srcRect/>
          <a:stretch>
            <a:fillRect/>
          </a:stretch>
        </p:blipFill>
        <p:spPr bwMode="auto">
          <a:xfrm>
            <a:off x="152400" y="3352801"/>
            <a:ext cx="1639614" cy="685800"/>
          </a:xfrm>
          <a:prstGeom prst="rect">
            <a:avLst/>
          </a:prstGeom>
          <a:noFill/>
        </p:spPr>
      </p:pic>
      <p:pic>
        <p:nvPicPr>
          <p:cNvPr id="4102" name="Picture 6" descr="Arise India Ltd."/>
          <p:cNvPicPr>
            <a:picLocks noChangeAspect="1" noChangeArrowheads="1"/>
          </p:cNvPicPr>
          <p:nvPr/>
        </p:nvPicPr>
        <p:blipFill>
          <a:blip r:embed="rId23"/>
          <a:srcRect/>
          <a:stretch>
            <a:fillRect/>
          </a:stretch>
        </p:blipFill>
        <p:spPr bwMode="auto">
          <a:xfrm>
            <a:off x="7886700" y="2667000"/>
            <a:ext cx="1257300" cy="609600"/>
          </a:xfrm>
          <a:prstGeom prst="rect">
            <a:avLst/>
          </a:prstGeom>
          <a:noFill/>
        </p:spPr>
      </p:pic>
      <p:pic>
        <p:nvPicPr>
          <p:cNvPr id="4104" name="Picture 8" descr="https://encrypted-tbn3.gstatic.com/images?q=tbn:ANd9GcRMqK9yDARFY9K9B51lewSPz8rN_4ILbXq4zIzeYFfQJN-VdGdJ"/>
          <p:cNvPicPr>
            <a:picLocks noChangeAspect="1" noChangeArrowheads="1"/>
          </p:cNvPicPr>
          <p:nvPr/>
        </p:nvPicPr>
        <p:blipFill>
          <a:blip r:embed="rId24"/>
          <a:srcRect/>
          <a:stretch>
            <a:fillRect/>
          </a:stretch>
        </p:blipFill>
        <p:spPr bwMode="auto">
          <a:xfrm>
            <a:off x="7543800" y="1828801"/>
            <a:ext cx="1600199" cy="914399"/>
          </a:xfrm>
          <a:prstGeom prst="rect">
            <a:avLst/>
          </a:prstGeom>
          <a:noFill/>
        </p:spPr>
      </p:pic>
      <p:pic>
        <p:nvPicPr>
          <p:cNvPr id="4110" name="Picture 14" descr="http://www.bspumps.com/img/logo.jpg"/>
          <p:cNvPicPr>
            <a:picLocks noChangeAspect="1" noChangeArrowheads="1"/>
          </p:cNvPicPr>
          <p:nvPr/>
        </p:nvPicPr>
        <p:blipFill>
          <a:blip r:embed="rId25"/>
          <a:srcRect/>
          <a:stretch>
            <a:fillRect/>
          </a:stretch>
        </p:blipFill>
        <p:spPr bwMode="auto">
          <a:xfrm>
            <a:off x="0" y="2362200"/>
            <a:ext cx="1038225" cy="1000125"/>
          </a:xfrm>
          <a:prstGeom prst="rect">
            <a:avLst/>
          </a:prstGeom>
          <a:noFill/>
        </p:spPr>
      </p:pic>
      <p:pic>
        <p:nvPicPr>
          <p:cNvPr id="4112" name="Picture 16" descr="http://www.almonard.co.in/images/index_sub_r4_c2.jpg"/>
          <p:cNvPicPr>
            <a:picLocks noChangeAspect="1" noChangeArrowheads="1"/>
          </p:cNvPicPr>
          <p:nvPr/>
        </p:nvPicPr>
        <p:blipFill>
          <a:blip r:embed="rId26"/>
          <a:srcRect/>
          <a:stretch>
            <a:fillRect/>
          </a:stretch>
        </p:blipFill>
        <p:spPr bwMode="auto">
          <a:xfrm>
            <a:off x="0" y="152400"/>
            <a:ext cx="3448050" cy="609600"/>
          </a:xfrm>
          <a:prstGeom prst="rect">
            <a:avLst/>
          </a:prstGeom>
          <a:noFill/>
        </p:spPr>
      </p:pic>
      <p:pic>
        <p:nvPicPr>
          <p:cNvPr id="4114" name="Picture 18" descr="http://hindustanpumps.com/images/logo.jpg"/>
          <p:cNvPicPr>
            <a:picLocks noChangeAspect="1" noChangeArrowheads="1"/>
          </p:cNvPicPr>
          <p:nvPr/>
        </p:nvPicPr>
        <p:blipFill>
          <a:blip r:embed="rId27"/>
          <a:srcRect/>
          <a:stretch>
            <a:fillRect/>
          </a:stretch>
        </p:blipFill>
        <p:spPr bwMode="auto">
          <a:xfrm>
            <a:off x="0" y="685800"/>
            <a:ext cx="762000" cy="762000"/>
          </a:xfrm>
          <a:prstGeom prst="rect">
            <a:avLst/>
          </a:prstGeom>
          <a:noFill/>
        </p:spPr>
      </p:pic>
      <p:pic>
        <p:nvPicPr>
          <p:cNvPr id="4118" name="Picture 22" descr="logo"/>
          <p:cNvPicPr>
            <a:picLocks noChangeAspect="1" noChangeArrowheads="1"/>
          </p:cNvPicPr>
          <p:nvPr/>
        </p:nvPicPr>
        <p:blipFill>
          <a:blip r:embed="rId28"/>
          <a:srcRect/>
          <a:stretch>
            <a:fillRect/>
          </a:stretch>
        </p:blipFill>
        <p:spPr bwMode="auto">
          <a:xfrm>
            <a:off x="4343400" y="5638800"/>
            <a:ext cx="2057400" cy="500449"/>
          </a:xfrm>
          <a:prstGeom prst="rect">
            <a:avLst/>
          </a:prstGeom>
          <a:noFill/>
        </p:spPr>
      </p:pic>
      <p:pic>
        <p:nvPicPr>
          <p:cNvPr id="4120" name="Picture 24" descr="http://www.premierloom.com/image/logoold2.jpg"/>
          <p:cNvPicPr>
            <a:picLocks noChangeAspect="1" noChangeArrowheads="1"/>
          </p:cNvPicPr>
          <p:nvPr/>
        </p:nvPicPr>
        <p:blipFill>
          <a:blip r:embed="rId29"/>
          <a:srcRect/>
          <a:stretch>
            <a:fillRect/>
          </a:stretch>
        </p:blipFill>
        <p:spPr bwMode="auto">
          <a:xfrm>
            <a:off x="5334000" y="152400"/>
            <a:ext cx="2362200" cy="381000"/>
          </a:xfrm>
          <a:prstGeom prst="rect">
            <a:avLst/>
          </a:prstGeom>
          <a:noFill/>
        </p:spPr>
      </p:pic>
      <p:pic>
        <p:nvPicPr>
          <p:cNvPr id="4122" name="Picture 26" descr="http://www.dynamiclooms.com/images/logo.jpg"/>
          <p:cNvPicPr>
            <a:picLocks noChangeAspect="1" noChangeArrowheads="1"/>
          </p:cNvPicPr>
          <p:nvPr/>
        </p:nvPicPr>
        <p:blipFill>
          <a:blip r:embed="rId30"/>
          <a:srcRect/>
          <a:stretch>
            <a:fillRect/>
          </a:stretch>
        </p:blipFill>
        <p:spPr bwMode="auto">
          <a:xfrm>
            <a:off x="0" y="5486400"/>
            <a:ext cx="2057400" cy="533400"/>
          </a:xfrm>
          <a:prstGeom prst="rect">
            <a:avLst/>
          </a:prstGeom>
          <a:noFill/>
        </p:spPr>
      </p:pic>
      <p:sp>
        <p:nvSpPr>
          <p:cNvPr id="4" name="AutoShape 2" descr="data:image/jpeg;base64,/9j/4AAQSkZJRgABAQAAAQABAAD/2wCEAAkGBhISERUTExMVExQSFhYaGRcYFxweGRoaGB8VIBkYExcYGyYeGRkjHRcXKy8kIzMsLi4sFh49NTA2NSYrLCkBCQoKDgwOGg8PGS0lHyQpLC0sMDUrLCwsKi81MjUsLCwvKSwsLCwsLCwvLCwpLCoqLCw1KiwsLCwsLCwpLCwsLP/AABEIAHcAhwMBIgACEQEDEQH/xAAbAAEAAgMBAQAAAAAAAAAAAAAABAcDBQYBAv/EADkQAAIBAgQEBAMGBQQDAAAAAAECAAMRBBIhMQUGQVETImFxBzKRFEKBobHBIzNSYnJDgrLRU6Lw/8QAGQEBAAMBAQAAAAAAAAAAAAAAAAIDBAEF/8QALBEAAgIBAwEGBQUAAAAAAAAAAAECAxESITFBBCJRcZGxExRhofAyQoHB0f/aAAwDAQACEQMRAD8AvGIiAIiIAiIgCIlcfEPnWolX7LQYplA8Rx81zqFU9Ba1yNdZGUlFZZGclFZZY8Sh8DxCqGzrVqBu4dr/AK6y1uTOYmxNIipbxadrkfeB2a3Q6G/tKK+0RnLT1K4WqTwdFERNJcIiIAiIgCIiAJquO0cTlz4apZl3QgEN7EjRvym1iRlHUsHGsorunz9ikJWoiMQbEEFSCOhsdDNxgviJRbSojU/UeYflr+UmczcqJiRnSyVgND0b0f8A76StMVQem5R1Ksp1B/8AtR6zyrJ30PnKMspWVvkuLBcSpVhmpurj0O3uNxJMpCjimRsyMVYdQbH6idhwD4hkWTFaj/yAaj/NRv7j6TTV2yMtp7exOF6fJ38pT4icLenj6jEHLWs6nuLAH6EfpLoo1ldQykMrC4INwR6GROL8Eo4pMlZAwGoOxU91I1BmqyOuOxZZDWsFHYA5RbvLG+GuFb+LVtZTZR6kXJt7aSVh/hjhFa5aqw/pLC34kAGdXh8OtNQiKFVRYAbATJV2ZqzXIqrqaeWZIkTifFKWHpmpVYKo+pPQKOp9JV/MPxAr1yVpE0aXYHzsP7mG3sPrNVlsYcls7FDksTi3NeFw2lSqMw+4vmb8QNvxnKY/4rdKNC/rUa3/AKrf9ZXhabHgXAquLqZKQ0Fszn5VHc+vYdZld85PETO7pSeEdHhOduJYqqKdAIGbsmgHdixNgJY3C8NUSmBVqmrU3ZrAC/ZQBoJH4By9SwlPJTGp+Zz8zHufTsOk2c1Vwa3k9zRCLW8mIiJaWCIiAJp+YuWqeLSzeWoo8rjceh7r6TcRIyipLDONJrDKS4rwyph6hp1Vsw2PRh3U9RIRaXjjuG0qwAq01qAG4zC9vaaXG/D/AAdQaUzSPdGI/I3E8+XYnnusyyofQ4nlHm5sK+RyTQY6j+gn7y+ncS16dQMAwIIIBBGxB2IlUcwch18OC6fxqQ3IHnUd2XqPUTbfDTmW5+yuehakf+SfuPxltEpQeif8Eq5OL0yLDkTivFKeHpNVqGyr9SegUdSZKJtKa5y5lbGV7Jc0kOWmo+8ds9huT09PeaLbNCLbJ6EROYuY6mLq530UfIg2Ufux6magvO45e+GNSoA+JY0lP+mts/8AuOy+2pnZ4XkfA0xYYdG9W8x+rTKqZy3ZmVUpbsq/ljlSrjX08tJT56hGg/tXu36dZcPCeE0sNTFKkuVR9SepY9SZnwuFSmoSmoRV2VRYD2AmWaq61DzNFdagIiJaWiIiAIiIAiIgCInhNoB7K4555cOFdcdhhlCOGdRsrX0YD+k7EevqZY8j4/BrWpPTYXWopU/iJCcFJYITjqRy3O/MgHDlembHFBVW24VhdvxtcfjPOROSxh0WvWUGuwuAf9MHoP7u5/D35PlOqcRicHhamq4M12N9iQbr9CJb0hBa3qZXDvvUxE8ZgNSbCey4vEREAREQBERAEREAREgY/jlCi6U6j5WqfKLHuBqQLDUjecbS5BPnC828E4njCUXwqdAHRPEN2t1qEL+Wwn1iMbbi4/iHIF18xygCmxNxe3rOe4rxupXq1KwqtTAK5EuwJW9lyAaXHzG/eZLe0RSafi16HXXr2JWB5O4xR/lYgKO3ikj6MpE2v2bj1reJh/ewv/xt+U+OY+OGvgKNQEq/i5XCkizKr3Gh2OhHoRMGM5cNPDGuMW5IQPlva5IBtcPfrOa0toJtYzyVqlLq0arh/wAPuJ0aorU3pCoCTmz3+a97grY3uZuMRwzjz6faKS/4kD88k1KcarZ8M5Z6hpj5czXfLUqgA2vckW6HaSuYuY61dqV6dTD5CfvOM1yndV2/HeQV9eltZ6ffH+j5fGyf3/PAg4z4d8Urfzaq1P8AKsxH0tadryfheIUV8LFeHURR5HDkuLfda48w7HeavnrjRaomGSp4YUg1HubAt8obLrZRqfdZE4FzK6YbEUs5LpTqPSa5O2jWLamx8w9D6SathGzT+eR2NOnvIsWJXfA+XTiaXiti6iEswtmJPlNrkltz+8n8gYt/Er0mqF1S1rknUM63W5NgQBpLIXuTjmOM8e5Y44z9DtYiJpIiIiAJB4jjijU0GniFvMRf5RewA3Y9PYydMdfDq4ysAR+42I7H1kZJtbHV9SJS4oArZ7XW2q6hg18pUb30OnS3bWc5zhicLUWk1RXN0qMrBlQ5FyZh5/muStgAdr7TY8d4KxUFCzBTcrckk6ai5A2vcm5t0mTAcaSp5KyqCuuYqQlujWcXQHYZrXtpMzll6LOPck45WY8nF0hgRmUJiPPmUMaiD7yK2pAVQcwuTfS+02eBxfD0R1agGal1dqbNUJcrZGBs9tNvSd14SkbAg+gtr/3PPsqaeVfLtoNPbtLFTFcJehV3+rK5oUMI1FyExKoWokAugXM5dF87DKtgdbnbLrPnAcIwdWsKa08RcGzMHplV1YXzIpBHlOsss0wRawt2tp9J4lJV2AHsLTny8Hyl6Ba1+4r+hiMJmw9REdSmTw18elY3NRr17klTcte9rkgb6TJxnmDC4qzVKdcGjcoEZLO2hdQ2oNlXNfQZQbGd19kTXyLrv5Rr7959Cgv9I+g9v0k/hLGP6OYl4lfYPE4LNWrvRrVM2Zv4hVlLFwAq6AB2JFt/KD2M+MXiOHlhVFKqihENkKhGZyw8Jx0cgODsCAdb2li+GNNBptpt7THVVFDFgoG5JA6dTOfCWOnoMS8SsBQwDZyExHkAOtSlfXJYDML/AHxqexnY8m4fDLRapSDLnfIxdgTdCQFBGlrnQDvNnWrUhTNQUwRcKbqAbZgpvcdP2mrx3EfEZadHMqi4IUWPmLrcC2mRlU3/ALpTiup5SWfIsjGb5exL4px4K3hoCxvZrX0GuYLbXOFuR/iZO4TTqLSUVNxt3t0zEaE+swcL4WVAapYvvbcKTmJynfdm37zZy6EZN6pehKTXCEREuICIiAJBxnCEc5gMr6m40uSLXJtvbS41GtpOiRlFSWGdTwc0xr4UaDMgW9lBKgkqAqDQ9AAL2GpJJMz0uZDpnVVFr5gSQcv8wiwuFGwJ3PprN9IVbg9Fjc0x020vYkgMBoRc3sZS6px/QyepPlGaljqbC4dSL2369vfWZiwnN0uA5q2Wz+Elrl92K6hV01Utqx62+kjiGCqlzannBa4ceGTa3yFao0seqwrJ4y4jSs8kqrxggZgl1u4HmAJCXzG2wGh3PbvJlPGIVzXygm3m01Ntr+81p4K2QajxAUKgnQBWDFWIGubqfbtNe3BmFWnSLZ7nO1gQFAZnJFyfmbKP9okXOyPQ7pizbUeOKcotdmqFQo1IF3szdhZCZi4jxAm6BAwbMtipYvbRhYEAL0ufXS2s+8Jy8iFTmYlcvWwJAa5Nu5Yk+8z4jgtF2LMpN9xmYKT3ZAcpksWuOGczFM0+E4Q9XRqmekBlVrm66HMqH74uQMx/om9wfD0p3sPMTcsdyTa59L2GgkhEAAAAAGwGw9p7JwqjHzIyk2IiJaREREAREQBERAEREAREQBERAEREAREQBERAER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ISERUTExMVExQSFhYaGRcYFxweGRoaGB8VIBkYExcYGyYeGRkjHRcXKy8kIzMsLi4sFh49NTA2NSYrLCkBCQoKDgwOGg8PGS0lHyQpLC0sMDUrLCwsKi81MjUsLCwvKSwsLCwsLCwvLCwpLCoqLCw1KiwsLCwsLCwpLCwsLP/AABEIAHcAhwMBIgACEQEDEQH/xAAbAAEAAgMBAQAAAAAAAAAAAAAABAcDBQYBAv/EADkQAAIBAgQEBAMGBQQDAAAAAAECAAMRBBIhMQUGQVETImFxBzKRFEKBobHBIzNSYnJDgrLRU6Lw/8QAGQEBAAMBAQAAAAAAAAAAAAAAAAIDBAEF/8QALBEAAgIBAwEGBQUAAAAAAAAAAAECAxESITFBBCJRcZGxExRhofAyQoHB0f/aAAwDAQACEQMRAD8AvGIiAIiIAiIgCIlcfEPnWolX7LQYplA8Rx81zqFU9Ba1yNdZGUlFZZGclFZZY8Sh8DxCqGzrVqBu4dr/AK6y1uTOYmxNIipbxadrkfeB2a3Q6G/tKK+0RnLT1K4WqTwdFERNJcIiIAiIgCIiAJquO0cTlz4apZl3QgEN7EjRvym1iRlHUsHGsorunz9ikJWoiMQbEEFSCOhsdDNxgviJRbSojU/UeYflr+UmczcqJiRnSyVgND0b0f8A76StMVQem5R1Ksp1B/8AtR6zyrJ30PnKMspWVvkuLBcSpVhmpurj0O3uNxJMpCjimRsyMVYdQbH6idhwD4hkWTFaj/yAaj/NRv7j6TTV2yMtp7exOF6fJ38pT4icLenj6jEHLWs6nuLAH6EfpLoo1ldQykMrC4INwR6GROL8Eo4pMlZAwGoOxU91I1BmqyOuOxZZDWsFHYA5RbvLG+GuFb+LVtZTZR6kXJt7aSVh/hjhFa5aqw/pLC34kAGdXh8OtNQiKFVRYAbATJV2ZqzXIqrqaeWZIkTifFKWHpmpVYKo+pPQKOp9JV/MPxAr1yVpE0aXYHzsP7mG3sPrNVlsYcls7FDksTi3NeFw2lSqMw+4vmb8QNvxnKY/4rdKNC/rUa3/AKrf9ZXhabHgXAquLqZKQ0Fszn5VHc+vYdZld85PETO7pSeEdHhOduJYqqKdAIGbsmgHdixNgJY3C8NUSmBVqmrU3ZrAC/ZQBoJH4By9SwlPJTGp+Zz8zHufTsOk2c1Vwa3k9zRCLW8mIiJaWCIiAJp+YuWqeLSzeWoo8rjceh7r6TcRIyipLDONJrDKS4rwyph6hp1Vsw2PRh3U9RIRaXjjuG0qwAq01qAG4zC9vaaXG/D/AAdQaUzSPdGI/I3E8+XYnnusyyofQ4nlHm5sK+RyTQY6j+gn7y+ncS16dQMAwIIIBBGxB2IlUcwch18OC6fxqQ3IHnUd2XqPUTbfDTmW5+yuehakf+SfuPxltEpQeif8Eq5OL0yLDkTivFKeHpNVqGyr9SegUdSZKJtKa5y5lbGV7Jc0kOWmo+8ds9huT09PeaLbNCLbJ6EROYuY6mLq530UfIg2Ufux6magvO45e+GNSoA+JY0lP+mts/8AuOy+2pnZ4XkfA0xYYdG9W8x+rTKqZy3ZmVUpbsq/ljlSrjX08tJT56hGg/tXu36dZcPCeE0sNTFKkuVR9SepY9SZnwuFSmoSmoRV2VRYD2AmWaq61DzNFdagIiJaWiIiAIiIAiIgCInhNoB7K4555cOFdcdhhlCOGdRsrX0YD+k7EevqZY8j4/BrWpPTYXWopU/iJCcFJYITjqRy3O/MgHDlembHFBVW24VhdvxtcfjPOROSxh0WvWUGuwuAf9MHoP7u5/D35PlOqcRicHhamq4M12N9iQbr9CJb0hBa3qZXDvvUxE8ZgNSbCey4vEREAREQBERAEREAREgY/jlCi6U6j5WqfKLHuBqQLDUjecbS5BPnC828E4njCUXwqdAHRPEN2t1qEL+Wwn1iMbbi4/iHIF18xygCmxNxe3rOe4rxupXq1KwqtTAK5EuwJW9lyAaXHzG/eZLe0RSafi16HXXr2JWB5O4xR/lYgKO3ikj6MpE2v2bj1reJh/ewv/xt+U+OY+OGvgKNQEq/i5XCkizKr3Gh2OhHoRMGM5cNPDGuMW5IQPlva5IBtcPfrOa0toJtYzyVqlLq0arh/wAPuJ0aorU3pCoCTmz3+a97grY3uZuMRwzjz6faKS/4kD88k1KcarZ8M5Z6hpj5czXfLUqgA2vckW6HaSuYuY61dqV6dTD5CfvOM1yndV2/HeQV9eltZ6ffH+j5fGyf3/PAg4z4d8Urfzaq1P8AKsxH0tadryfheIUV8LFeHURR5HDkuLfda48w7HeavnrjRaomGSp4YUg1HubAt8obLrZRqfdZE4FzK6YbEUs5LpTqPSa5O2jWLamx8w9D6SathGzT+eR2NOnvIsWJXfA+XTiaXiti6iEswtmJPlNrkltz+8n8gYt/Er0mqF1S1rknUM63W5NgQBpLIXuTjmOM8e5Y44z9DtYiJpIiIiAJB4jjijU0GniFvMRf5RewA3Y9PYydMdfDq4ysAR+42I7H1kZJtbHV9SJS4oArZ7XW2q6hg18pUb30OnS3bWc5zhicLUWk1RXN0qMrBlQ5FyZh5/muStgAdr7TY8d4KxUFCzBTcrckk6ai5A2vcm5t0mTAcaSp5KyqCuuYqQlujWcXQHYZrXtpMzll6LOPck45WY8nF0hgRmUJiPPmUMaiD7yK2pAVQcwuTfS+02eBxfD0R1agGal1dqbNUJcrZGBs9tNvSd14SkbAg+gtr/3PPsqaeVfLtoNPbtLFTFcJehV3+rK5oUMI1FyExKoWokAugXM5dF87DKtgdbnbLrPnAcIwdWsKa08RcGzMHplV1YXzIpBHlOsss0wRawt2tp9J4lJV2AHsLTny8Hyl6Ba1+4r+hiMJmw9REdSmTw18elY3NRr17klTcte9rkgb6TJxnmDC4qzVKdcGjcoEZLO2hdQ2oNlXNfQZQbGd19kTXyLrv5Rr7959Cgv9I+g9v0k/hLGP6OYl4lfYPE4LNWrvRrVM2Zv4hVlLFwAq6AB2JFt/KD2M+MXiOHlhVFKqihENkKhGZyw8Jx0cgODsCAdb2li+GNNBptpt7THVVFDFgoG5JA6dTOfCWOnoMS8SsBQwDZyExHkAOtSlfXJYDML/AHxqexnY8m4fDLRapSDLnfIxdgTdCQFBGlrnQDvNnWrUhTNQUwRcKbqAbZgpvcdP2mrx3EfEZadHMqi4IUWPmLrcC2mRlU3/ALpTiup5SWfIsjGb5exL4px4K3hoCxvZrX0GuYLbXOFuR/iZO4TTqLSUVNxt3t0zEaE+swcL4WVAapYvvbcKTmJynfdm37zZy6EZN6pehKTXCEREuICIiAJBxnCEc5gMr6m40uSLXJtvbS41GtpOiRlFSWGdTwc0xr4UaDMgW9lBKgkqAqDQ9AAL2GpJJMz0uZDpnVVFr5gSQcv8wiwuFGwJ3PprN9IVbg9Fjc0x020vYkgMBoRc3sZS6px/QyepPlGaljqbC4dSL2369vfWZiwnN0uA5q2Wz+Elrl92K6hV01Utqx62+kjiGCqlzannBa4ceGTa3yFao0seqwrJ4y4jSs8kqrxggZgl1u4HmAJCXzG2wGh3PbvJlPGIVzXygm3m01Ntr+81p4K2QajxAUKgnQBWDFWIGubqfbtNe3BmFWnSLZ7nO1gQFAZnJFyfmbKP9okXOyPQ7pizbUeOKcotdmqFQo1IF3szdhZCZi4jxAm6BAwbMtipYvbRhYEAL0ufXS2s+8Jy8iFTmYlcvWwJAa5Nu5Yk+8z4jgtF2LMpN9xmYKT3ZAcpksWuOGczFM0+E4Q9XRqmekBlVrm66HMqH74uQMx/om9wfD0p3sPMTcsdyTa59L2GgkhEAAAAAGwGw9p7JwqjHzIyk2IiJaREREAREQBERAEREAREQBERAEREAREQBERAER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user\Desktop\download.jpg"/>
          <p:cNvPicPr>
            <a:picLocks noChangeAspect="1" noChangeArrowheads="1"/>
          </p:cNvPicPr>
          <p:nvPr/>
        </p:nvPicPr>
        <p:blipFill>
          <a:blip r:embed="rId31"/>
          <a:srcRect/>
          <a:stretch>
            <a:fillRect/>
          </a:stretch>
        </p:blipFill>
        <p:spPr bwMode="auto">
          <a:xfrm>
            <a:off x="2286000" y="5181601"/>
            <a:ext cx="1285875" cy="1066800"/>
          </a:xfrm>
          <a:prstGeom prst="rect">
            <a:avLst/>
          </a:prstGeom>
          <a:noFill/>
        </p:spPr>
      </p:pic>
      <p:pic>
        <p:nvPicPr>
          <p:cNvPr id="1026" name="Picture 2" descr="C:\Users\user\Desktop\download.jpg"/>
          <p:cNvPicPr>
            <a:picLocks noChangeAspect="1" noChangeArrowheads="1"/>
          </p:cNvPicPr>
          <p:nvPr/>
        </p:nvPicPr>
        <p:blipFill>
          <a:blip r:embed="rId32"/>
          <a:srcRect/>
          <a:stretch>
            <a:fillRect/>
          </a:stretch>
        </p:blipFill>
        <p:spPr bwMode="auto">
          <a:xfrm>
            <a:off x="4648200" y="4267200"/>
            <a:ext cx="838200" cy="745067"/>
          </a:xfrm>
          <a:prstGeom prst="rect">
            <a:avLst/>
          </a:prstGeom>
          <a:noFill/>
        </p:spPr>
      </p:pic>
      <p:pic>
        <p:nvPicPr>
          <p:cNvPr id="6" name="Picture 2"/>
          <p:cNvPicPr>
            <a:picLocks noChangeAspect="1" noChangeArrowheads="1"/>
          </p:cNvPicPr>
          <p:nvPr/>
        </p:nvPicPr>
        <p:blipFill>
          <a:blip r:embed="rId33"/>
          <a:srcRect/>
          <a:stretch>
            <a:fillRect/>
          </a:stretch>
        </p:blipFill>
        <p:spPr bwMode="auto">
          <a:xfrm>
            <a:off x="3810000" y="61913"/>
            <a:ext cx="1295400" cy="700087"/>
          </a:xfrm>
          <a:prstGeom prst="rect">
            <a:avLst/>
          </a:prstGeom>
          <a:noFill/>
          <a:ln w="9525">
            <a:noFill/>
            <a:miter lim="800000"/>
            <a:headEnd/>
            <a:tailEnd/>
          </a:ln>
          <a:effectLst/>
        </p:spPr>
      </p:pic>
      <p:pic>
        <p:nvPicPr>
          <p:cNvPr id="7" name="Picture 2" descr="logo"/>
          <p:cNvPicPr>
            <a:picLocks noChangeAspect="1" noChangeArrowheads="1"/>
          </p:cNvPicPr>
          <p:nvPr/>
        </p:nvPicPr>
        <p:blipFill>
          <a:blip r:embed="rId34"/>
          <a:srcRect/>
          <a:stretch>
            <a:fillRect/>
          </a:stretch>
        </p:blipFill>
        <p:spPr bwMode="auto">
          <a:xfrm>
            <a:off x="2362200" y="4572000"/>
            <a:ext cx="1143000" cy="762000"/>
          </a:xfrm>
          <a:prstGeom prst="rect">
            <a:avLst/>
          </a:prstGeom>
          <a:noFill/>
        </p:spPr>
      </p:pic>
      <p:pic>
        <p:nvPicPr>
          <p:cNvPr id="4097" name="Picture 1"/>
          <p:cNvPicPr>
            <a:picLocks noChangeAspect="1" noChangeArrowheads="1"/>
          </p:cNvPicPr>
          <p:nvPr/>
        </p:nvPicPr>
        <p:blipFill>
          <a:blip r:embed="rId35"/>
          <a:srcRect/>
          <a:stretch>
            <a:fillRect/>
          </a:stretch>
        </p:blipFill>
        <p:spPr bwMode="auto">
          <a:xfrm>
            <a:off x="1828801" y="3408949"/>
            <a:ext cx="1600200" cy="705852"/>
          </a:xfrm>
          <a:prstGeom prst="rect">
            <a:avLst/>
          </a:prstGeom>
          <a:noFill/>
          <a:ln w="9525">
            <a:noFill/>
            <a:miter lim="800000"/>
            <a:headEnd/>
            <a:tailEnd/>
          </a:ln>
          <a:effectLst/>
        </p:spPr>
      </p:pic>
      <p:pic>
        <p:nvPicPr>
          <p:cNvPr id="8" name="Picture 2"/>
          <p:cNvPicPr>
            <a:picLocks noChangeAspect="1" noChangeArrowheads="1"/>
          </p:cNvPicPr>
          <p:nvPr/>
        </p:nvPicPr>
        <p:blipFill>
          <a:blip r:embed="rId36"/>
          <a:srcRect/>
          <a:stretch>
            <a:fillRect/>
          </a:stretch>
        </p:blipFill>
        <p:spPr bwMode="auto">
          <a:xfrm>
            <a:off x="7391400" y="914400"/>
            <a:ext cx="1752600" cy="8096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7"/>
          <a:srcRect/>
          <a:stretch>
            <a:fillRect/>
          </a:stretch>
        </p:blipFill>
        <p:spPr bwMode="auto">
          <a:xfrm>
            <a:off x="6019800" y="1371601"/>
            <a:ext cx="1295400" cy="762000"/>
          </a:xfrm>
          <a:prstGeom prst="rect">
            <a:avLst/>
          </a:prstGeom>
          <a:noFill/>
          <a:ln w="9525">
            <a:noFill/>
            <a:miter lim="800000"/>
            <a:headEnd/>
            <a:tailEnd/>
          </a:ln>
          <a:effectLst/>
        </p:spPr>
      </p:pic>
      <p:pic>
        <p:nvPicPr>
          <p:cNvPr id="9" name="Picture 2"/>
          <p:cNvPicPr>
            <a:picLocks noChangeAspect="1" noChangeArrowheads="1"/>
          </p:cNvPicPr>
          <p:nvPr/>
        </p:nvPicPr>
        <p:blipFill>
          <a:blip r:embed="rId38"/>
          <a:srcRect/>
          <a:stretch>
            <a:fillRect/>
          </a:stretch>
        </p:blipFill>
        <p:spPr bwMode="auto">
          <a:xfrm>
            <a:off x="3505202" y="5867399"/>
            <a:ext cx="914400" cy="609599"/>
          </a:xfrm>
          <a:prstGeom prst="rect">
            <a:avLst/>
          </a:prstGeom>
          <a:noFill/>
          <a:ln w="9525">
            <a:noFill/>
            <a:miter lim="800000"/>
            <a:headEnd/>
            <a:tailEnd/>
          </a:ln>
          <a:effectLst/>
        </p:spPr>
      </p:pic>
      <p:pic>
        <p:nvPicPr>
          <p:cNvPr id="10" name="Picture 3"/>
          <p:cNvPicPr>
            <a:picLocks noChangeAspect="1" noChangeArrowheads="1"/>
          </p:cNvPicPr>
          <p:nvPr/>
        </p:nvPicPr>
        <p:blipFill>
          <a:blip r:embed="rId39"/>
          <a:srcRect/>
          <a:stretch>
            <a:fillRect/>
          </a:stretch>
        </p:blipFill>
        <p:spPr bwMode="auto">
          <a:xfrm>
            <a:off x="7772400" y="3200400"/>
            <a:ext cx="1230086" cy="6096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0"/>
          <a:srcRect/>
          <a:stretch>
            <a:fillRect/>
          </a:stretch>
        </p:blipFill>
        <p:spPr bwMode="auto">
          <a:xfrm>
            <a:off x="7543800" y="3733800"/>
            <a:ext cx="1371600" cy="457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1"/>
          <a:srcRect/>
          <a:stretch>
            <a:fillRect/>
          </a:stretch>
        </p:blipFill>
        <p:spPr bwMode="auto">
          <a:xfrm>
            <a:off x="4876800" y="6172200"/>
            <a:ext cx="887974" cy="533400"/>
          </a:xfrm>
          <a:prstGeom prst="rect">
            <a:avLst/>
          </a:prstGeom>
          <a:noFill/>
          <a:ln w="9525">
            <a:noFill/>
            <a:miter lim="800000"/>
            <a:headEnd/>
            <a:tailEnd/>
          </a:ln>
          <a:effectLst/>
        </p:spPr>
      </p:pic>
      <p:sp>
        <p:nvSpPr>
          <p:cNvPr id="19458" name="AutoShape 2" descr="Image result for ksb pump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9" name="Picture 3" descr="C:\Users\viao\Desktop\download.png"/>
          <p:cNvPicPr>
            <a:picLocks noChangeAspect="1" noChangeArrowheads="1"/>
          </p:cNvPicPr>
          <p:nvPr/>
        </p:nvPicPr>
        <p:blipFill>
          <a:blip r:embed="rId42"/>
          <a:srcRect/>
          <a:stretch>
            <a:fillRect/>
          </a:stretch>
        </p:blipFill>
        <p:spPr bwMode="auto">
          <a:xfrm>
            <a:off x="1752600" y="2819400"/>
            <a:ext cx="1600200" cy="762000"/>
          </a:xfrm>
          <a:prstGeom prst="rect">
            <a:avLst/>
          </a:prstGeom>
          <a:noFill/>
        </p:spPr>
      </p:pic>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&amp; contact </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26</a:t>
            </a:fld>
            <a:endParaRPr lang="en-US"/>
          </a:p>
        </p:txBody>
      </p:sp>
      <p:sp>
        <p:nvSpPr>
          <p:cNvPr id="3" name="Content Placeholder 2"/>
          <p:cNvSpPr>
            <a:spLocks noGrp="1"/>
          </p:cNvSpPr>
          <p:nvPr>
            <p:ph sz="quarter" idx="1"/>
          </p:nvPr>
        </p:nvSpPr>
        <p:spPr>
          <a:xfrm>
            <a:off x="914400" y="1219200"/>
            <a:ext cx="7772400" cy="4800600"/>
          </a:xfrm>
        </p:spPr>
        <p:txBody>
          <a:bodyPr>
            <a:normAutofit lnSpcReduction="10000"/>
          </a:bodyPr>
          <a:lstStyle/>
          <a:p>
            <a:endParaRPr lang="en-US" sz="3000" b="1" dirty="0" smtClean="0"/>
          </a:p>
          <a:p>
            <a:r>
              <a:rPr lang="en-US" sz="3000" b="1" dirty="0" err="1" smtClean="0"/>
              <a:t>Jayhind</a:t>
            </a:r>
            <a:r>
              <a:rPr lang="en-US" sz="3000" b="1" dirty="0" smtClean="0"/>
              <a:t> foundry</a:t>
            </a:r>
          </a:p>
          <a:p>
            <a:pPr>
              <a:buNone/>
            </a:pPr>
            <a:r>
              <a:rPr lang="en-US" sz="2800" dirty="0" smtClean="0"/>
              <a:t>Nr </a:t>
            </a:r>
            <a:r>
              <a:rPr lang="en-US" sz="2800" dirty="0" err="1" smtClean="0"/>
              <a:t>jayhind</a:t>
            </a:r>
            <a:r>
              <a:rPr lang="en-US" sz="2800" dirty="0" smtClean="0"/>
              <a:t> weight bridge, </a:t>
            </a:r>
            <a:r>
              <a:rPr lang="en-US" sz="2800" dirty="0" err="1" smtClean="0"/>
              <a:t>opp</a:t>
            </a:r>
            <a:r>
              <a:rPr lang="en-US" sz="2800" dirty="0" smtClean="0"/>
              <a:t> </a:t>
            </a:r>
            <a:r>
              <a:rPr lang="en-US" sz="2800" dirty="0" err="1" smtClean="0"/>
              <a:t>lubi</a:t>
            </a:r>
            <a:r>
              <a:rPr lang="en-US" sz="2800" dirty="0" smtClean="0"/>
              <a:t> submersible, </a:t>
            </a:r>
            <a:r>
              <a:rPr lang="en-US" sz="2800" dirty="0" err="1" smtClean="0"/>
              <a:t>anil</a:t>
            </a:r>
            <a:r>
              <a:rPr lang="en-US" sz="2800" dirty="0" smtClean="0"/>
              <a:t> starch road, </a:t>
            </a:r>
            <a:r>
              <a:rPr lang="en-US" sz="2800" dirty="0" err="1" smtClean="0"/>
              <a:t>Memco</a:t>
            </a:r>
            <a:r>
              <a:rPr lang="en-US" sz="2800" dirty="0" smtClean="0"/>
              <a:t>, </a:t>
            </a:r>
            <a:r>
              <a:rPr lang="en-US" sz="2800" dirty="0" err="1" smtClean="0"/>
              <a:t>Naroda</a:t>
            </a:r>
            <a:r>
              <a:rPr lang="en-US" sz="2800" dirty="0" smtClean="0"/>
              <a:t>, ahmedabad-380025.</a:t>
            </a:r>
          </a:p>
          <a:p>
            <a:pPr>
              <a:buNone/>
            </a:pPr>
            <a:r>
              <a:rPr lang="en-US" sz="2800" dirty="0" smtClean="0"/>
              <a:t>Contact: 079-22203734</a:t>
            </a:r>
          </a:p>
          <a:p>
            <a:pPr>
              <a:buNone/>
            </a:pPr>
            <a:r>
              <a:rPr lang="en-US" sz="2800" dirty="0" smtClean="0"/>
              <a:t>                09925018933 </a:t>
            </a:r>
          </a:p>
          <a:p>
            <a:pPr>
              <a:buNone/>
            </a:pPr>
            <a:r>
              <a:rPr lang="en-US" sz="2800" dirty="0" smtClean="0"/>
              <a:t>              : </a:t>
            </a:r>
            <a:r>
              <a:rPr lang="en-US" sz="2800" dirty="0" err="1" smtClean="0"/>
              <a:t>kaushal</a:t>
            </a:r>
            <a:r>
              <a:rPr lang="en-US" sz="2800" dirty="0" smtClean="0"/>
              <a:t> </a:t>
            </a:r>
            <a:r>
              <a:rPr lang="en-US" sz="2800" dirty="0" err="1" smtClean="0"/>
              <a:t>patel</a:t>
            </a:r>
            <a:endParaRPr lang="en-US" sz="2800" dirty="0" smtClean="0"/>
          </a:p>
          <a:p>
            <a:pPr>
              <a:buNone/>
            </a:pPr>
            <a:r>
              <a:rPr lang="en-US" sz="2800" dirty="0" smtClean="0"/>
              <a:t>E mail: jayhind.kaushal</a:t>
            </a:r>
            <a:r>
              <a:rPr lang="en-US" sz="2800" dirty="0" smtClean="0">
                <a:hlinkClick r:id="rId2"/>
              </a:rPr>
              <a:t>@gmail.com</a:t>
            </a:r>
            <a:endParaRPr lang="en-US" sz="2800" dirty="0" smtClean="0"/>
          </a:p>
          <a:p>
            <a:pPr>
              <a:buNone/>
            </a:pPr>
            <a:r>
              <a:rPr lang="en-US" sz="2800" dirty="0" smtClean="0"/>
              <a:t>             </a:t>
            </a:r>
            <a:r>
              <a:rPr lang="en-US" sz="2800" dirty="0" smtClean="0">
                <a:hlinkClick r:id="rId3"/>
              </a:rPr>
              <a:t>kaushal.mba22@yahoo.in</a:t>
            </a:r>
            <a:endParaRPr lang="en-US" sz="2800" dirty="0" smtClean="0"/>
          </a:p>
          <a:p>
            <a:pPr>
              <a:buNone/>
            </a:pPr>
            <a:r>
              <a:rPr lang="en-US" sz="2800" dirty="0" smtClean="0"/>
              <a:t>Website: </a:t>
            </a:r>
            <a:r>
              <a:rPr lang="en-US" sz="2800" dirty="0" smtClean="0">
                <a:hlinkClick r:id="rId4"/>
              </a:rPr>
              <a:t>www.jayhindfoundry.com</a:t>
            </a: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BILLING &amp; BANK DETAIL</a:t>
            </a:r>
            <a:endParaRPr lang="en-US" b="1"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27</a:t>
            </a:fld>
            <a:endParaRPr lang="en-US"/>
          </a:p>
        </p:txBody>
      </p:sp>
      <p:sp>
        <p:nvSpPr>
          <p:cNvPr id="4" name="Content Placeholder 3"/>
          <p:cNvSpPr>
            <a:spLocks noGrp="1"/>
          </p:cNvSpPr>
          <p:nvPr>
            <p:ph sz="quarter" idx="1"/>
          </p:nvPr>
        </p:nvSpPr>
        <p:spPr/>
        <p:txBody>
          <a:bodyPr/>
          <a:lstStyle/>
          <a:p>
            <a:pPr>
              <a:buNone/>
            </a:pPr>
            <a:r>
              <a:rPr lang="en-US" sz="2400" dirty="0" smtClean="0"/>
              <a:t>G.S.T NO: 24072600874</a:t>
            </a:r>
          </a:p>
          <a:p>
            <a:pPr>
              <a:buNone/>
            </a:pPr>
            <a:r>
              <a:rPr lang="en-US" sz="2400" dirty="0" smtClean="0"/>
              <a:t>C.S.T NO : 24572600874</a:t>
            </a:r>
          </a:p>
          <a:p>
            <a:pPr>
              <a:buNone/>
            </a:pPr>
            <a:r>
              <a:rPr lang="en-US" sz="2400" dirty="0" smtClean="0"/>
              <a:t>ECC : ABJPP8101BXM002</a:t>
            </a:r>
          </a:p>
          <a:p>
            <a:pPr>
              <a:buNone/>
            </a:pPr>
            <a:endParaRPr lang="en-US" sz="2400" dirty="0" smtClean="0"/>
          </a:p>
          <a:p>
            <a:pPr>
              <a:buNone/>
            </a:pPr>
            <a:r>
              <a:rPr lang="en-US" sz="2400" b="1" dirty="0" smtClean="0"/>
              <a:t>BANK  DETAIL </a:t>
            </a:r>
          </a:p>
          <a:p>
            <a:pPr>
              <a:buNone/>
            </a:pPr>
            <a:r>
              <a:rPr lang="en-US" sz="2400" dirty="0" smtClean="0"/>
              <a:t>BANK OF BARODA</a:t>
            </a:r>
          </a:p>
          <a:p>
            <a:pPr>
              <a:buNone/>
            </a:pPr>
            <a:r>
              <a:rPr lang="en-US" sz="2400" dirty="0" smtClean="0"/>
              <a:t>BRANCH : NARODA ROAD</a:t>
            </a:r>
          </a:p>
          <a:p>
            <a:pPr>
              <a:buNone/>
            </a:pPr>
            <a:r>
              <a:rPr lang="en-US" sz="2400" dirty="0" smtClean="0"/>
              <a:t>ACCOUNT NO : 08510500018469</a:t>
            </a:r>
          </a:p>
          <a:p>
            <a:endParaRPr lang="en-US" dirty="0"/>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normAutofit fontScale="90000"/>
          </a:bodyPr>
          <a:lstStyle/>
          <a:p>
            <a:pPr algn="ctr"/>
            <a:r>
              <a:rPr lang="en-US" sz="4800" dirty="0" smtClean="0"/>
              <a:t>Quality policy</a:t>
            </a:r>
            <a:endParaRPr lang="en-US" sz="4800"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3</a:t>
            </a:fld>
            <a:endParaRPr lang="en-US"/>
          </a:p>
        </p:txBody>
      </p:sp>
      <p:sp>
        <p:nvSpPr>
          <p:cNvPr id="4" name="Content Placeholder 3"/>
          <p:cNvSpPr>
            <a:spLocks noGrp="1"/>
          </p:cNvSpPr>
          <p:nvPr>
            <p:ph sz="quarter" idx="1"/>
          </p:nvPr>
        </p:nvSpPr>
        <p:spPr>
          <a:xfrm>
            <a:off x="533400" y="1066800"/>
            <a:ext cx="8153400" cy="5257800"/>
          </a:xfrm>
        </p:spPr>
        <p:txBody>
          <a:bodyPr>
            <a:normAutofit fontScale="77500" lnSpcReduction="20000"/>
          </a:bodyPr>
          <a:lstStyle/>
          <a:p>
            <a:r>
              <a:rPr lang="en-US" sz="3100" dirty="0" smtClean="0"/>
              <a:t>We at </a:t>
            </a:r>
            <a:r>
              <a:rPr lang="en-US" sz="3100" dirty="0" err="1" smtClean="0"/>
              <a:t>Jayhind</a:t>
            </a:r>
            <a:r>
              <a:rPr lang="en-US" sz="3100" dirty="0" smtClean="0"/>
              <a:t> foundry manufacturer of C.I Graded &amp; S.G iron casting, we are committed to achieve enhance the customer satisfaction.</a:t>
            </a:r>
          </a:p>
          <a:p>
            <a:pPr>
              <a:buNone/>
            </a:pPr>
            <a:r>
              <a:rPr lang="en-US" sz="3100" dirty="0" smtClean="0"/>
              <a:t>                                                By.</a:t>
            </a:r>
          </a:p>
          <a:p>
            <a:pPr lvl="0"/>
            <a:r>
              <a:rPr lang="en-US" sz="3100" dirty="0" smtClean="0"/>
              <a:t>Strictly adhering to the quality management system and process, continuous monitoring and improving for effectiveness.</a:t>
            </a:r>
          </a:p>
          <a:p>
            <a:pPr lvl="0"/>
            <a:r>
              <a:rPr lang="en-US" sz="3100" dirty="0" smtClean="0"/>
              <a:t>Produce and supplying consistence material in time bound of customer.</a:t>
            </a:r>
          </a:p>
          <a:p>
            <a:pPr lvl="0"/>
            <a:r>
              <a:rPr lang="en-US" sz="3100" dirty="0" smtClean="0"/>
              <a:t>Time bound response to customer complain.</a:t>
            </a:r>
          </a:p>
          <a:p>
            <a:pPr lvl="0"/>
            <a:r>
              <a:rPr lang="en-US" sz="3100" dirty="0" smtClean="0"/>
              <a:t>Ensuring good relation with our supplier.</a:t>
            </a:r>
          </a:p>
          <a:p>
            <a:pPr lvl="0"/>
            <a:r>
              <a:rPr lang="en-US" sz="3100" dirty="0" smtClean="0"/>
              <a:t> To take effective action to prevent non-conform activity in organization.</a:t>
            </a:r>
          </a:p>
          <a:p>
            <a:pPr lvl="0">
              <a:buNone/>
            </a:pPr>
            <a:r>
              <a:rPr lang="en-US" sz="3100" dirty="0" smtClean="0"/>
              <a:t> </a:t>
            </a:r>
          </a:p>
          <a:p>
            <a:pPr>
              <a:buNone/>
            </a:pPr>
            <a:r>
              <a:rPr lang="en-US" sz="3100" dirty="0" smtClean="0"/>
              <a:t>          This policy will be revised periodically and changed if company’s management require to achieve the given task.  </a:t>
            </a:r>
          </a:p>
          <a:p>
            <a:endParaRPr lang="en-US"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a:t>
            </a:r>
            <a:endParaRPr lang="en-US" dirty="0"/>
          </a:p>
        </p:txBody>
      </p:sp>
      <p:sp>
        <p:nvSpPr>
          <p:cNvPr id="3" name="Slide Number Placeholder 2"/>
          <p:cNvSpPr>
            <a:spLocks noGrp="1"/>
          </p:cNvSpPr>
          <p:nvPr>
            <p:ph type="sldNum" sz="quarter" idx="12"/>
          </p:nvPr>
        </p:nvSpPr>
        <p:spPr/>
        <p:txBody>
          <a:bodyPr/>
          <a:lstStyle/>
          <a:p>
            <a:fld id="{5126972D-8277-4B3B-96B8-1CEEEAAEC797}" type="slidenum">
              <a:rPr lang="en-US" smtClean="0"/>
              <a:pPr/>
              <a:t>4</a:t>
            </a:fld>
            <a:endParaRPr lang="en-US"/>
          </a:p>
        </p:txBody>
      </p:sp>
      <p:sp>
        <p:nvSpPr>
          <p:cNvPr id="4" name="Content Placeholder 3"/>
          <p:cNvSpPr>
            <a:spLocks noGrp="1"/>
          </p:cNvSpPr>
          <p:nvPr>
            <p:ph sz="quarter" idx="1"/>
          </p:nvPr>
        </p:nvSpPr>
        <p:spPr/>
        <p:txBody>
          <a:bodyPr>
            <a:normAutofit/>
          </a:bodyPr>
          <a:lstStyle/>
          <a:p>
            <a:r>
              <a:rPr lang="en-US" dirty="0" smtClean="0"/>
              <a:t>ISO 9001-2015 certified company</a:t>
            </a:r>
          </a:p>
          <a:p>
            <a:r>
              <a:rPr lang="en-US" dirty="0" smtClean="0"/>
              <a:t>BSCIS = BN7510/7389 :1013.</a:t>
            </a:r>
          </a:p>
          <a:p>
            <a:endParaRPr lang="en-US" dirty="0" smtClean="0"/>
          </a:p>
          <a:p>
            <a:endParaRPr lang="en-US" dirty="0" smtClean="0"/>
          </a:p>
          <a:p>
            <a:endParaRPr lang="en-US" dirty="0" smtClean="0"/>
          </a:p>
          <a:p>
            <a:endParaRPr lang="en-US" dirty="0" smtClean="0"/>
          </a:p>
          <a:p>
            <a:pPr>
              <a:buNone/>
            </a:pPr>
            <a:endParaRPr lang="en-US" dirty="0" smtClean="0"/>
          </a:p>
          <a:p>
            <a:r>
              <a:rPr lang="en-US" sz="2800" dirty="0" smtClean="0"/>
              <a:t>D&amp;B NU = 65-066-7491</a:t>
            </a:r>
          </a:p>
          <a:p>
            <a:endParaRPr lang="en-US" dirty="0" smtClean="0"/>
          </a:p>
          <a:p>
            <a:endParaRPr lang="en-US" dirty="0" smtClean="0"/>
          </a:p>
          <a:p>
            <a:pPr>
              <a:buNone/>
            </a:pPr>
            <a:endParaRPr lang="en-US" dirty="0" smtClean="0"/>
          </a:p>
        </p:txBody>
      </p:sp>
      <p:pic>
        <p:nvPicPr>
          <p:cNvPr id="5" name="Picture 2" descr="http://www.dnbdenmark.dk/Global/LogoTypes/dnb_corp_farver_hvid_baggrund.jpg"/>
          <p:cNvPicPr>
            <a:picLocks noChangeAspect="1" noChangeArrowheads="1"/>
          </p:cNvPicPr>
          <p:nvPr/>
        </p:nvPicPr>
        <p:blipFill>
          <a:blip r:embed="rId2" cstate="print"/>
          <a:srcRect/>
          <a:stretch>
            <a:fillRect/>
          </a:stretch>
        </p:blipFill>
        <p:spPr bwMode="auto">
          <a:xfrm>
            <a:off x="4800600" y="4343400"/>
            <a:ext cx="3091858" cy="1524000"/>
          </a:xfrm>
          <a:prstGeom prst="rect">
            <a:avLst/>
          </a:prstGeom>
          <a:noFill/>
        </p:spPr>
      </p:pic>
      <p:pic>
        <p:nvPicPr>
          <p:cNvPr id="1026" name="Picture 2" descr="C:\Users\user\Desktop\download (1).jpg"/>
          <p:cNvPicPr>
            <a:picLocks noChangeAspect="1" noChangeArrowheads="1"/>
          </p:cNvPicPr>
          <p:nvPr/>
        </p:nvPicPr>
        <p:blipFill>
          <a:blip r:embed="rId3"/>
          <a:srcRect/>
          <a:stretch>
            <a:fillRect/>
          </a:stretch>
        </p:blipFill>
        <p:spPr bwMode="auto">
          <a:xfrm>
            <a:off x="5410200" y="2362200"/>
            <a:ext cx="1919288" cy="1019175"/>
          </a:xfrm>
          <a:prstGeom prst="rect">
            <a:avLst/>
          </a:prstGeom>
          <a:noFill/>
        </p:spPr>
      </p:pic>
      <p:pic>
        <p:nvPicPr>
          <p:cNvPr id="1027" name="Picture 3" descr="C:\Users\user\Desktop\download.jpg"/>
          <p:cNvPicPr>
            <a:picLocks noChangeAspect="1" noChangeArrowheads="1"/>
          </p:cNvPicPr>
          <p:nvPr/>
        </p:nvPicPr>
        <p:blipFill>
          <a:blip r:embed="rId4"/>
          <a:srcRect/>
          <a:stretch>
            <a:fillRect/>
          </a:stretch>
        </p:blipFill>
        <p:spPr bwMode="auto">
          <a:xfrm>
            <a:off x="1066800" y="2667000"/>
            <a:ext cx="3352800" cy="120015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43000"/>
          </a:xfrm>
        </p:spPr>
        <p:txBody>
          <a:bodyPr/>
          <a:lstStyle/>
          <a:p>
            <a:r>
              <a:rPr lang="en-US" dirty="0" smtClean="0"/>
              <a:t>INTRODUCTION</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5</a:t>
            </a:fld>
            <a:endParaRPr lang="en-US" dirty="0"/>
          </a:p>
        </p:txBody>
      </p:sp>
      <p:sp>
        <p:nvSpPr>
          <p:cNvPr id="3" name="Content Placeholder 2"/>
          <p:cNvSpPr>
            <a:spLocks noGrp="1"/>
          </p:cNvSpPr>
          <p:nvPr>
            <p:ph sz="quarter" idx="1"/>
          </p:nvPr>
        </p:nvSpPr>
        <p:spPr>
          <a:xfrm>
            <a:off x="381000" y="1371600"/>
            <a:ext cx="8229600" cy="4800600"/>
          </a:xfrm>
        </p:spPr>
        <p:txBody>
          <a:bodyPr/>
          <a:lstStyle/>
          <a:p>
            <a:r>
              <a:rPr lang="en-US" sz="3200" dirty="0" err="1" smtClean="0"/>
              <a:t>Jayhind</a:t>
            </a:r>
            <a:r>
              <a:rPr lang="en-US" sz="3200" dirty="0" smtClean="0"/>
              <a:t> foundry group is one of the leading manufacturer of cast iron graded &amp; S.G iron casting since 1991.</a:t>
            </a:r>
          </a:p>
          <a:p>
            <a:r>
              <a:rPr lang="en-US" sz="3200" dirty="0" smtClean="0"/>
              <a:t>Producing 1500 MT casting per month.</a:t>
            </a:r>
          </a:p>
          <a:p>
            <a:r>
              <a:rPr lang="en-US" sz="3200" dirty="0" smtClean="0"/>
              <a:t>We have machine molding facility as well as hand molding.</a:t>
            </a:r>
          </a:p>
          <a:p>
            <a:r>
              <a:rPr lang="en-US" sz="3200" dirty="0" smtClean="0"/>
              <a:t>Capacity of producing range of casting from 0.500 kg to 100 kg.</a:t>
            </a:r>
          </a:p>
          <a:p>
            <a:endParaRPr lang="en-US" dirty="0" smtClean="0"/>
          </a:p>
          <a:p>
            <a:endParaRPr lang="en-US"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FACILITY</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6</a:t>
            </a:fld>
            <a:endParaRPr lang="en-US"/>
          </a:p>
        </p:txBody>
      </p:sp>
      <p:sp>
        <p:nvSpPr>
          <p:cNvPr id="3" name="Content Placeholder 2"/>
          <p:cNvSpPr>
            <a:spLocks noGrp="1"/>
          </p:cNvSpPr>
          <p:nvPr>
            <p:ph sz="quarter" idx="1"/>
          </p:nvPr>
        </p:nvSpPr>
        <p:spPr/>
        <p:txBody>
          <a:bodyPr>
            <a:normAutofit/>
          </a:bodyPr>
          <a:lstStyle/>
          <a:p>
            <a:r>
              <a:rPr lang="en-US" sz="3200" dirty="0" smtClean="0"/>
              <a:t>We have 2 induction furnace of 1MT &amp; 0.5 MT and 4 cupola furnace of different sizes.</a:t>
            </a:r>
          </a:p>
          <a:p>
            <a:r>
              <a:rPr lang="en-US" sz="3200" dirty="0" smtClean="0"/>
              <a:t>We have machine molding of ARPA -450 with atomized sand plant, producing 30 boxes per hour.</a:t>
            </a:r>
          </a:p>
          <a:p>
            <a:r>
              <a:rPr lang="en-US" sz="3200" dirty="0" smtClean="0"/>
              <a:t>Size of mold box 600 * 600 MM</a:t>
            </a:r>
          </a:p>
          <a:p>
            <a:r>
              <a:rPr lang="en-US" sz="3200" dirty="0" smtClean="0"/>
              <a:t>Pin center = 710 MM</a:t>
            </a:r>
          </a:p>
          <a:p>
            <a:r>
              <a:rPr lang="en-US" sz="3200" dirty="0" smtClean="0"/>
              <a:t>Height of box = 200 MM max to 100 MM min</a:t>
            </a:r>
            <a:endParaRPr lang="en-US" sz="3200"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of machine molding</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7</a:t>
            </a:fld>
            <a:endParaRPr lang="en-US"/>
          </a:p>
        </p:txBody>
      </p:sp>
      <p:sp>
        <p:nvSpPr>
          <p:cNvPr id="3" name="Content Placeholder 2"/>
          <p:cNvSpPr>
            <a:spLocks noGrp="1"/>
          </p:cNvSpPr>
          <p:nvPr>
            <p:ph sz="quarter" idx="1"/>
          </p:nvPr>
        </p:nvSpPr>
        <p:spPr/>
        <p:txBody>
          <a:bodyPr/>
          <a:lstStyle/>
          <a:p>
            <a:r>
              <a:rPr lang="en-US" sz="3200" dirty="0" smtClean="0"/>
              <a:t>25-30 Box per hour.</a:t>
            </a:r>
          </a:p>
          <a:p>
            <a:r>
              <a:rPr lang="en-US" sz="3200" dirty="0" smtClean="0"/>
              <a:t>Maximum casting 300 mm height &amp; width 500 mm.</a:t>
            </a:r>
          </a:p>
          <a:p>
            <a:r>
              <a:rPr lang="en-US" sz="3200" dirty="0" smtClean="0"/>
              <a:t>Minimum bunch weight require 20kg per molding.</a:t>
            </a:r>
          </a:p>
          <a:p>
            <a:r>
              <a:rPr lang="en-US" sz="3200" dirty="0" smtClean="0"/>
              <a:t>Minimum order quantity 100 </a:t>
            </a:r>
            <a:r>
              <a:rPr lang="en-US" sz="3200" dirty="0" err="1" smtClean="0"/>
              <a:t>pcs</a:t>
            </a:r>
            <a:r>
              <a:rPr lang="en-US" sz="3200" dirty="0" smtClean="0"/>
              <a:t>.</a:t>
            </a:r>
          </a:p>
          <a:p>
            <a:endParaRPr lang="en-US" sz="3200" dirty="0" smtClean="0"/>
          </a:p>
          <a:p>
            <a:endParaRPr lang="en-US" dirty="0" smtClean="0"/>
          </a:p>
          <a:p>
            <a:pPr>
              <a:buNone/>
            </a:pPr>
            <a:endParaRPr lang="en-US" dirty="0" smtClean="0"/>
          </a:p>
          <a:p>
            <a:endParaRPr lang="en-US" dirty="0" smtClean="0"/>
          </a:p>
          <a:p>
            <a:endParaRPr lang="en-US" dirty="0"/>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Advantage of machine molding</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8</a:t>
            </a:fld>
            <a:endParaRPr lang="en-US"/>
          </a:p>
        </p:txBody>
      </p:sp>
      <p:sp>
        <p:nvSpPr>
          <p:cNvPr id="3" name="Content Placeholder 2"/>
          <p:cNvSpPr>
            <a:spLocks noGrp="1"/>
          </p:cNvSpPr>
          <p:nvPr>
            <p:ph sz="quarter" idx="1"/>
          </p:nvPr>
        </p:nvSpPr>
        <p:spPr/>
        <p:txBody>
          <a:bodyPr>
            <a:normAutofit/>
          </a:bodyPr>
          <a:lstStyle/>
          <a:p>
            <a:r>
              <a:rPr lang="en-US" sz="3200" dirty="0" smtClean="0"/>
              <a:t>Quantity casting with dimensional accuracy.</a:t>
            </a:r>
          </a:p>
          <a:p>
            <a:r>
              <a:rPr lang="en-US" sz="3200" dirty="0" smtClean="0"/>
              <a:t>Reduce weight with consistency.</a:t>
            </a:r>
          </a:p>
          <a:p>
            <a:r>
              <a:rPr lang="en-US" sz="3200" dirty="0" smtClean="0"/>
              <a:t>Good surface finish.</a:t>
            </a:r>
          </a:p>
          <a:p>
            <a:r>
              <a:rPr lang="en-US" sz="3200" dirty="0" smtClean="0"/>
              <a:t>Reduce machining allowance.</a:t>
            </a:r>
          </a:p>
          <a:p>
            <a:r>
              <a:rPr lang="en-US" sz="3200" dirty="0" smtClean="0"/>
              <a:t>Reduce dependence on labor, so on time delivery to customer.</a:t>
            </a:r>
          </a:p>
          <a:p>
            <a:endParaRPr lang="en-US" sz="3200" dirty="0" smtClean="0"/>
          </a:p>
          <a:p>
            <a:endParaRPr lang="en-US" sz="3200" dirty="0" smtClean="0"/>
          </a:p>
          <a:p>
            <a:endParaRPr lang="en-US" sz="3200" dirty="0"/>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making facility</a:t>
            </a:r>
            <a:endParaRPr lang="en-US" dirty="0"/>
          </a:p>
        </p:txBody>
      </p:sp>
      <p:sp>
        <p:nvSpPr>
          <p:cNvPr id="4" name="Slide Number Placeholder 3"/>
          <p:cNvSpPr>
            <a:spLocks noGrp="1"/>
          </p:cNvSpPr>
          <p:nvPr>
            <p:ph type="sldNum" sz="quarter" idx="12"/>
          </p:nvPr>
        </p:nvSpPr>
        <p:spPr/>
        <p:txBody>
          <a:bodyPr/>
          <a:lstStyle/>
          <a:p>
            <a:fld id="{5126972D-8277-4B3B-96B8-1CEEEAAEC797}" type="slidenum">
              <a:rPr lang="en-US" smtClean="0"/>
              <a:pPr/>
              <a:t>9</a:t>
            </a:fld>
            <a:endParaRPr lang="en-US"/>
          </a:p>
        </p:txBody>
      </p:sp>
      <p:sp>
        <p:nvSpPr>
          <p:cNvPr id="3" name="Content Placeholder 2"/>
          <p:cNvSpPr>
            <a:spLocks noGrp="1"/>
          </p:cNvSpPr>
          <p:nvPr>
            <p:ph sz="quarter" idx="1"/>
          </p:nvPr>
        </p:nvSpPr>
        <p:spPr/>
        <p:txBody>
          <a:bodyPr>
            <a:normAutofit/>
          </a:bodyPr>
          <a:lstStyle/>
          <a:p>
            <a:r>
              <a:rPr lang="en-US" sz="3200" dirty="0" smtClean="0"/>
              <a:t>Cold core box process.</a:t>
            </a:r>
          </a:p>
          <a:p>
            <a:r>
              <a:rPr lang="en-US" sz="3200" dirty="0" smtClean="0"/>
              <a:t>Resign core making.</a:t>
            </a:r>
          </a:p>
          <a:p>
            <a:r>
              <a:rPr lang="en-US" sz="3200" dirty="0" smtClean="0"/>
              <a:t>Oil core making. </a:t>
            </a:r>
          </a:p>
          <a:p>
            <a:r>
              <a:rPr lang="en-US" sz="3200" dirty="0" smtClean="0"/>
              <a:t>Co2 core making</a:t>
            </a:r>
          </a:p>
          <a:p>
            <a:r>
              <a:rPr lang="en-US" sz="3200" dirty="0" err="1" smtClean="0"/>
              <a:t>Mollasses</a:t>
            </a:r>
            <a:r>
              <a:rPr lang="en-US" sz="3200" dirty="0" smtClean="0"/>
              <a:t> core making.</a:t>
            </a:r>
            <a:endParaRPr lang="en-US" sz="3200" dirty="0"/>
          </a:p>
        </p:txBody>
      </p:sp>
      <p:pic>
        <p:nvPicPr>
          <p:cNvPr id="20481" name="Picture 1"/>
          <p:cNvPicPr>
            <a:picLocks noChangeAspect="1" noChangeArrowheads="1"/>
          </p:cNvPicPr>
          <p:nvPr/>
        </p:nvPicPr>
        <p:blipFill>
          <a:blip r:embed="rId2"/>
          <a:srcRect/>
          <a:stretch>
            <a:fillRect/>
          </a:stretch>
        </p:blipFill>
        <p:spPr bwMode="auto">
          <a:xfrm>
            <a:off x="1219200" y="4419600"/>
            <a:ext cx="2143125" cy="2143125"/>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srcRect/>
          <a:stretch>
            <a:fillRect/>
          </a:stretch>
        </p:blipFill>
        <p:spPr bwMode="auto">
          <a:xfrm>
            <a:off x="4648200" y="4495800"/>
            <a:ext cx="2466975" cy="1847850"/>
          </a:xfrm>
          <a:prstGeom prst="rect">
            <a:avLst/>
          </a:prstGeom>
          <a:noFill/>
          <a:ln w="9525">
            <a:noFill/>
            <a:miter lim="800000"/>
            <a:headEnd/>
            <a:tailEnd/>
          </a:ln>
          <a:effectLst/>
        </p:spPr>
      </p:pic>
    </p:spTree>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905</TotalTime>
  <Words>792</Words>
  <Application>Microsoft Office PowerPoint</Application>
  <PresentationFormat>On-screen Show (4:3)</PresentationFormat>
  <Paragraphs>206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JAYHIND FOUNDRY</vt:lpstr>
      <vt:lpstr>Vision &amp; Mission</vt:lpstr>
      <vt:lpstr>Quality policy</vt:lpstr>
      <vt:lpstr>CERTIFICATE</vt:lpstr>
      <vt:lpstr>INTRODUCTION</vt:lpstr>
      <vt:lpstr>PRODUCTION FACILITY</vt:lpstr>
      <vt:lpstr>Capacity of machine molding</vt:lpstr>
      <vt:lpstr>Advantage of machine molding</vt:lpstr>
      <vt:lpstr>Core making facility</vt:lpstr>
      <vt:lpstr>Machining facility</vt:lpstr>
      <vt:lpstr>Pattern shop</vt:lpstr>
      <vt:lpstr>Facility provided to customer</vt:lpstr>
      <vt:lpstr>Process chart </vt:lpstr>
      <vt:lpstr>MAN POWER</vt:lpstr>
      <vt:lpstr>PRODUCT PROFILE</vt:lpstr>
      <vt:lpstr>PRODUCT PROFILE 2</vt:lpstr>
      <vt:lpstr>PRODUCT PROFILE 3</vt:lpstr>
      <vt:lpstr>Quality instrument  Spectro meter </vt:lpstr>
      <vt:lpstr>Part-2</vt:lpstr>
      <vt:lpstr>PART 3</vt:lpstr>
      <vt:lpstr>PART - 4</vt:lpstr>
      <vt:lpstr>PART -5</vt:lpstr>
      <vt:lpstr>PART -6</vt:lpstr>
      <vt:lpstr>JAYHIND FOUNDRY TEAM</vt:lpstr>
      <vt:lpstr>LIST OF CUSTOMER</vt:lpstr>
      <vt:lpstr>Address &amp; contact </vt:lpstr>
      <vt:lpstr>BILLING &amp; BANK DETAIL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JAYHIND FOUNDRY</dc:title>
  <dc:creator>vaio</dc:creator>
  <cp:lastModifiedBy>viao</cp:lastModifiedBy>
  <cp:revision>135</cp:revision>
  <dcterms:created xsi:type="dcterms:W3CDTF">2012-12-14T15:36:23Z</dcterms:created>
  <dcterms:modified xsi:type="dcterms:W3CDTF">2018-05-26T08:51:32Z</dcterms:modified>
</cp:coreProperties>
</file>